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6" r:id="rId5"/>
    <p:sldMasterId id="2147483666" r:id="rId6"/>
    <p:sldMasterId id="2147483667" r:id="rId7"/>
    <p:sldMasterId id="2147483669" r:id="rId8"/>
  </p:sldMasterIdLst>
  <p:notesMasterIdLst>
    <p:notesMasterId r:id="rId31"/>
  </p:notesMasterIdLst>
  <p:sldIdLst>
    <p:sldId id="256" r:id="rId9"/>
    <p:sldId id="338" r:id="rId10"/>
    <p:sldId id="339" r:id="rId11"/>
    <p:sldId id="340" r:id="rId12"/>
    <p:sldId id="341" r:id="rId13"/>
    <p:sldId id="285" r:id="rId14"/>
    <p:sldId id="314" r:id="rId15"/>
    <p:sldId id="324" r:id="rId16"/>
    <p:sldId id="337" r:id="rId17"/>
    <p:sldId id="329" r:id="rId18"/>
    <p:sldId id="332" r:id="rId19"/>
    <p:sldId id="316" r:id="rId20"/>
    <p:sldId id="335" r:id="rId21"/>
    <p:sldId id="322" r:id="rId22"/>
    <p:sldId id="334" r:id="rId23"/>
    <p:sldId id="333" r:id="rId24"/>
    <p:sldId id="331" r:id="rId25"/>
    <p:sldId id="327" r:id="rId26"/>
    <p:sldId id="342" r:id="rId27"/>
    <p:sldId id="344" r:id="rId28"/>
    <p:sldId id="343" r:id="rId29"/>
    <p:sldId id="345" r:id="rId30"/>
  </p:sldIdLst>
  <p:sldSz cx="9144000" cy="6858000" type="screen4x3"/>
  <p:notesSz cx="7099300" cy="102346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CCFF"/>
    <a:srgbClr val="FF3300"/>
    <a:srgbClr val="C1D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9657" autoAdjust="0"/>
  </p:normalViewPr>
  <p:slideViewPr>
    <p:cSldViewPr>
      <p:cViewPr>
        <p:scale>
          <a:sx n="110" d="100"/>
          <a:sy n="110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418BA-D9F3-4613-8F69-D18198971FAD}" type="doc">
      <dgm:prSet loTypeId="urn:microsoft.com/office/officeart/2005/8/layout/radial3" loCatId="cycle" qsTypeId="urn:microsoft.com/office/officeart/2005/8/quickstyle/3d5" qsCatId="3D" csTypeId="urn:microsoft.com/office/officeart/2005/8/colors/accent1_5" csCatId="accent1" phldr="1"/>
      <dgm:spPr>
        <a:scene3d>
          <a:camera prst="isometricOffAxis2Left" zoom="95000">
            <a:rot lat="1200000" lon="1560000" rev="60000"/>
          </a:camera>
          <a:lightRig rig="flat" dir="t"/>
        </a:scene3d>
      </dgm:spPr>
      <dgm:t>
        <a:bodyPr/>
        <a:lstStyle/>
        <a:p>
          <a:endParaRPr lang="ru-RU"/>
        </a:p>
      </dgm:t>
    </dgm:pt>
    <dgm:pt modelId="{AB3A4778-B1CD-4B6E-BBC2-7CE33B7A4C35}">
      <dgm:prSet phldrT="[Текст]" custT="1"/>
      <dgm:spPr>
        <a:solidFill>
          <a:srgbClr val="C1DCF1"/>
        </a:solid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r>
            <a:rPr lang="ru-RU" sz="2400" b="1" dirty="0" smtClean="0"/>
            <a:t>Умный город</a:t>
          </a:r>
          <a:endParaRPr lang="ru-RU" sz="2400" b="1" dirty="0"/>
        </a:p>
      </dgm:t>
    </dgm:pt>
    <dgm:pt modelId="{99B273B6-A2A0-43BB-9738-66AA5024A2C1}" type="parTrans" cxnId="{C741D4FF-70BF-46E6-8615-EDB9C8937B45}">
      <dgm:prSet/>
      <dgm:spPr/>
      <dgm:t>
        <a:bodyPr/>
        <a:lstStyle/>
        <a:p>
          <a:endParaRPr lang="ru-RU"/>
        </a:p>
      </dgm:t>
    </dgm:pt>
    <dgm:pt modelId="{038CA728-AB45-42DA-94AB-70489F51DD6C}" type="sibTrans" cxnId="{C741D4FF-70BF-46E6-8615-EDB9C8937B45}">
      <dgm:prSet/>
      <dgm:spPr/>
      <dgm:t>
        <a:bodyPr/>
        <a:lstStyle/>
        <a:p>
          <a:endParaRPr lang="ru-RU"/>
        </a:p>
      </dgm:t>
    </dgm:pt>
    <dgm:pt modelId="{067BAA38-181E-407E-973B-B57D19BD074A}">
      <dgm:prSet phldrT="[Текст]" custT="1"/>
      <dgm:spPr>
        <a:solidFill>
          <a:srgbClr val="C1DCF1"/>
        </a:solid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r>
            <a:rPr lang="ru-RU" sz="1400" dirty="0" smtClean="0"/>
            <a:t>Умное управление</a:t>
          </a:r>
          <a:endParaRPr lang="ru-RU" sz="1400" dirty="0"/>
        </a:p>
      </dgm:t>
    </dgm:pt>
    <dgm:pt modelId="{FBC2AE2E-CD30-4385-9C3D-1672EEEA2075}" type="parTrans" cxnId="{BBE24A8C-10CC-411D-A9E8-9B4260A7EA29}">
      <dgm:prSet/>
      <dgm:spPr/>
      <dgm:t>
        <a:bodyPr/>
        <a:lstStyle/>
        <a:p>
          <a:endParaRPr lang="ru-RU"/>
        </a:p>
      </dgm:t>
    </dgm:pt>
    <dgm:pt modelId="{486E9106-D87A-4EF8-B566-56E791B459B7}" type="sibTrans" cxnId="{BBE24A8C-10CC-411D-A9E8-9B4260A7EA29}">
      <dgm:prSet/>
      <dgm:spPr/>
      <dgm:t>
        <a:bodyPr/>
        <a:lstStyle/>
        <a:p>
          <a:endParaRPr lang="ru-RU"/>
        </a:p>
      </dgm:t>
    </dgm:pt>
    <dgm:pt modelId="{49C48C09-BE60-479F-AB6D-8CADD1A224F2}">
      <dgm:prSet phldrT="[Текст]" custT="1"/>
      <dgm:spPr>
        <a:solidFill>
          <a:srgbClr val="C1DCF1"/>
        </a:solid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r>
            <a:rPr lang="ru-RU" sz="1400" dirty="0" smtClean="0"/>
            <a:t>Повышение комфорта</a:t>
          </a:r>
          <a:endParaRPr lang="ru-RU" sz="1400" dirty="0"/>
        </a:p>
      </dgm:t>
    </dgm:pt>
    <dgm:pt modelId="{3F8D39DE-8EF6-423B-9DE0-D9E367E5F07E}" type="parTrans" cxnId="{9EFCF97F-F9B6-4FBD-889F-17D9A0E5C716}">
      <dgm:prSet/>
      <dgm:spPr/>
      <dgm:t>
        <a:bodyPr/>
        <a:lstStyle/>
        <a:p>
          <a:endParaRPr lang="ru-RU"/>
        </a:p>
      </dgm:t>
    </dgm:pt>
    <dgm:pt modelId="{C2614826-BD64-42A9-ABCC-F1146F3614DA}" type="sibTrans" cxnId="{9EFCF97F-F9B6-4FBD-889F-17D9A0E5C716}">
      <dgm:prSet/>
      <dgm:spPr/>
      <dgm:t>
        <a:bodyPr/>
        <a:lstStyle/>
        <a:p>
          <a:endParaRPr lang="ru-RU"/>
        </a:p>
      </dgm:t>
    </dgm:pt>
    <dgm:pt modelId="{FAE7D61A-81E8-4968-9AFC-C0B86C541889}">
      <dgm:prSet phldrT="[Текст]" custT="1"/>
      <dgm:spPr>
        <a:solidFill>
          <a:srgbClr val="C1DCF1"/>
        </a:solid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r>
            <a:rPr lang="ru-RU" sz="1400" dirty="0" smtClean="0"/>
            <a:t>Умная экономика</a:t>
          </a:r>
          <a:endParaRPr lang="ru-RU" sz="1400" dirty="0"/>
        </a:p>
      </dgm:t>
    </dgm:pt>
    <dgm:pt modelId="{DB83A0A4-899E-4489-804C-9C48A3428B7F}" type="sibTrans" cxnId="{D7E2FCD6-2603-4DBB-9DCE-1E8AB911D5CB}">
      <dgm:prSet/>
      <dgm:spPr/>
      <dgm:t>
        <a:bodyPr/>
        <a:lstStyle/>
        <a:p>
          <a:endParaRPr lang="ru-RU"/>
        </a:p>
      </dgm:t>
    </dgm:pt>
    <dgm:pt modelId="{6A20A5DA-89DA-46B7-BE99-D12FCD705CA9}" type="parTrans" cxnId="{D7E2FCD6-2603-4DBB-9DCE-1E8AB911D5CB}">
      <dgm:prSet/>
      <dgm:spPr/>
      <dgm:t>
        <a:bodyPr/>
        <a:lstStyle/>
        <a:p>
          <a:endParaRPr lang="ru-RU"/>
        </a:p>
      </dgm:t>
    </dgm:pt>
    <dgm:pt modelId="{4B32FB61-4AB4-42D6-BFC5-52102427AB6A}">
      <dgm:prSet phldrT="[Текст]" custT="1"/>
      <dgm:spPr>
        <a:solidFill>
          <a:srgbClr val="C1DCF1">
            <a:alpha val="68000"/>
          </a:srgbClr>
        </a:solidFill>
      </dgm:spPr>
      <dgm:t>
        <a:bodyPr/>
        <a:lstStyle/>
        <a:p>
          <a:r>
            <a:rPr lang="ru-RU" sz="1400" dirty="0" smtClean="0"/>
            <a:t>Умная </a:t>
          </a:r>
          <a:r>
            <a:rPr lang="ru-RU" sz="1400" dirty="0" err="1" smtClean="0"/>
            <a:t>инфра-структура</a:t>
          </a:r>
          <a:endParaRPr lang="ru-RU" sz="1400" dirty="0"/>
        </a:p>
      </dgm:t>
    </dgm:pt>
    <dgm:pt modelId="{20544018-A6AB-4081-A38A-0135E00634E5}" type="parTrans" cxnId="{B86F1FE6-3177-48CC-B8D4-0A6666CD94AC}">
      <dgm:prSet/>
      <dgm:spPr/>
      <dgm:t>
        <a:bodyPr/>
        <a:lstStyle/>
        <a:p>
          <a:endParaRPr lang="ru-RU"/>
        </a:p>
      </dgm:t>
    </dgm:pt>
    <dgm:pt modelId="{CBBBED47-C282-4585-B25A-57E004A501B6}" type="sibTrans" cxnId="{B86F1FE6-3177-48CC-B8D4-0A6666CD94AC}">
      <dgm:prSet/>
      <dgm:spPr/>
      <dgm:t>
        <a:bodyPr/>
        <a:lstStyle/>
        <a:p>
          <a:endParaRPr lang="ru-RU"/>
        </a:p>
      </dgm:t>
    </dgm:pt>
    <dgm:pt modelId="{A968CB05-D578-4999-959D-E5F4E1D6AD96}" type="pres">
      <dgm:prSet presAssocID="{4E5418BA-D9F3-4613-8F69-D18198971FA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EB106C-DA9C-482B-A77A-2BBF9B22172F}" type="pres">
      <dgm:prSet presAssocID="{4E5418BA-D9F3-4613-8F69-D18198971FAD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17451990-2927-4386-8C0D-8F0A9AB7E1A1}" type="pres">
      <dgm:prSet presAssocID="{AB3A4778-B1CD-4B6E-BBC2-7CE33B7A4C35}" presName="centerShape" presStyleLbl="vennNode1" presStyleIdx="0" presStyleCnt="5" custLinFactNeighborX="303"/>
      <dgm:spPr/>
      <dgm:t>
        <a:bodyPr/>
        <a:lstStyle/>
        <a:p>
          <a:endParaRPr lang="ru-RU"/>
        </a:p>
      </dgm:t>
    </dgm:pt>
    <dgm:pt modelId="{4AA3B6A0-3051-4827-A4F6-46B9AFF8269A}" type="pres">
      <dgm:prSet presAssocID="{067BAA38-181E-407E-973B-B57D19BD074A}" presName="node" presStyleLbl="venn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E8CBD06-8042-4354-8537-B9202ABFBB6A}" type="pres">
      <dgm:prSet presAssocID="{FAE7D61A-81E8-4968-9AFC-C0B86C54188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097BC-1954-4EB4-BB5F-6751019F08FF}" type="pres">
      <dgm:prSet presAssocID="{4B32FB61-4AB4-42D6-BFC5-52102427AB6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861E6E-2162-4580-A7C3-74E6F3FC8DBA}" type="pres">
      <dgm:prSet presAssocID="{49C48C09-BE60-479F-AB6D-8CADD1A224F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F1FE6-3177-48CC-B8D4-0A6666CD94AC}" srcId="{AB3A4778-B1CD-4B6E-BBC2-7CE33B7A4C35}" destId="{4B32FB61-4AB4-42D6-BFC5-52102427AB6A}" srcOrd="2" destOrd="0" parTransId="{20544018-A6AB-4081-A38A-0135E00634E5}" sibTransId="{CBBBED47-C282-4585-B25A-57E004A501B6}"/>
    <dgm:cxn modelId="{5AD6929C-2595-4CEF-B7E6-CEA37A3F264E}" type="presOf" srcId="{49C48C09-BE60-479F-AB6D-8CADD1A224F2}" destId="{EB861E6E-2162-4580-A7C3-74E6F3FC8DBA}" srcOrd="0" destOrd="0" presId="urn:microsoft.com/office/officeart/2005/8/layout/radial3"/>
    <dgm:cxn modelId="{BBE24A8C-10CC-411D-A9E8-9B4260A7EA29}" srcId="{AB3A4778-B1CD-4B6E-BBC2-7CE33B7A4C35}" destId="{067BAA38-181E-407E-973B-B57D19BD074A}" srcOrd="0" destOrd="0" parTransId="{FBC2AE2E-CD30-4385-9C3D-1672EEEA2075}" sibTransId="{486E9106-D87A-4EF8-B566-56E791B459B7}"/>
    <dgm:cxn modelId="{C741D4FF-70BF-46E6-8615-EDB9C8937B45}" srcId="{4E5418BA-D9F3-4613-8F69-D18198971FAD}" destId="{AB3A4778-B1CD-4B6E-BBC2-7CE33B7A4C35}" srcOrd="0" destOrd="0" parTransId="{99B273B6-A2A0-43BB-9738-66AA5024A2C1}" sibTransId="{038CA728-AB45-42DA-94AB-70489F51DD6C}"/>
    <dgm:cxn modelId="{D0C8CF26-F8FE-4BF2-9495-C6BD2D92E418}" type="presOf" srcId="{AB3A4778-B1CD-4B6E-BBC2-7CE33B7A4C35}" destId="{17451990-2927-4386-8C0D-8F0A9AB7E1A1}" srcOrd="0" destOrd="0" presId="urn:microsoft.com/office/officeart/2005/8/layout/radial3"/>
    <dgm:cxn modelId="{D7E2FCD6-2603-4DBB-9DCE-1E8AB911D5CB}" srcId="{AB3A4778-B1CD-4B6E-BBC2-7CE33B7A4C35}" destId="{FAE7D61A-81E8-4968-9AFC-C0B86C541889}" srcOrd="1" destOrd="0" parTransId="{6A20A5DA-89DA-46B7-BE99-D12FCD705CA9}" sibTransId="{DB83A0A4-899E-4489-804C-9C48A3428B7F}"/>
    <dgm:cxn modelId="{9EFCF97F-F9B6-4FBD-889F-17D9A0E5C716}" srcId="{AB3A4778-B1CD-4B6E-BBC2-7CE33B7A4C35}" destId="{49C48C09-BE60-479F-AB6D-8CADD1A224F2}" srcOrd="3" destOrd="0" parTransId="{3F8D39DE-8EF6-423B-9DE0-D9E367E5F07E}" sibTransId="{C2614826-BD64-42A9-ABCC-F1146F3614DA}"/>
    <dgm:cxn modelId="{61227702-546E-48D0-9648-425E3815D331}" type="presOf" srcId="{FAE7D61A-81E8-4968-9AFC-C0B86C541889}" destId="{AE8CBD06-8042-4354-8537-B9202ABFBB6A}" srcOrd="0" destOrd="0" presId="urn:microsoft.com/office/officeart/2005/8/layout/radial3"/>
    <dgm:cxn modelId="{C788797B-4413-4606-AEE3-07822498ADBE}" type="presOf" srcId="{067BAA38-181E-407E-973B-B57D19BD074A}" destId="{4AA3B6A0-3051-4827-A4F6-46B9AFF8269A}" srcOrd="0" destOrd="0" presId="urn:microsoft.com/office/officeart/2005/8/layout/radial3"/>
    <dgm:cxn modelId="{B5716E87-CEBA-4480-8A3E-425A7170CE32}" type="presOf" srcId="{4E5418BA-D9F3-4613-8F69-D18198971FAD}" destId="{A968CB05-D578-4999-959D-E5F4E1D6AD96}" srcOrd="0" destOrd="0" presId="urn:microsoft.com/office/officeart/2005/8/layout/radial3"/>
    <dgm:cxn modelId="{84B39AD5-C9B0-4EFF-8FD0-93DC2D843C3A}" type="presOf" srcId="{4B32FB61-4AB4-42D6-BFC5-52102427AB6A}" destId="{1A3097BC-1954-4EB4-BB5F-6751019F08FF}" srcOrd="0" destOrd="0" presId="urn:microsoft.com/office/officeart/2005/8/layout/radial3"/>
    <dgm:cxn modelId="{1AEAED2F-C726-4434-8533-F58C7814790E}" type="presParOf" srcId="{A968CB05-D578-4999-959D-E5F4E1D6AD96}" destId="{50EB106C-DA9C-482B-A77A-2BBF9B22172F}" srcOrd="0" destOrd="0" presId="urn:microsoft.com/office/officeart/2005/8/layout/radial3"/>
    <dgm:cxn modelId="{B3E7E0E1-34E8-4923-8B6F-47A6DF306587}" type="presParOf" srcId="{50EB106C-DA9C-482B-A77A-2BBF9B22172F}" destId="{17451990-2927-4386-8C0D-8F0A9AB7E1A1}" srcOrd="0" destOrd="0" presId="urn:microsoft.com/office/officeart/2005/8/layout/radial3"/>
    <dgm:cxn modelId="{2827E2D2-B55C-41C7-8D6E-545BBD322967}" type="presParOf" srcId="{50EB106C-DA9C-482B-A77A-2BBF9B22172F}" destId="{4AA3B6A0-3051-4827-A4F6-46B9AFF8269A}" srcOrd="1" destOrd="0" presId="urn:microsoft.com/office/officeart/2005/8/layout/radial3"/>
    <dgm:cxn modelId="{17B92510-0745-473B-AA19-C1CED86B1A03}" type="presParOf" srcId="{50EB106C-DA9C-482B-A77A-2BBF9B22172F}" destId="{AE8CBD06-8042-4354-8537-B9202ABFBB6A}" srcOrd="2" destOrd="0" presId="urn:microsoft.com/office/officeart/2005/8/layout/radial3"/>
    <dgm:cxn modelId="{83D4A50D-9507-4BEE-9673-3EE920C67C52}" type="presParOf" srcId="{50EB106C-DA9C-482B-A77A-2BBF9B22172F}" destId="{1A3097BC-1954-4EB4-BB5F-6751019F08FF}" srcOrd="3" destOrd="0" presId="urn:microsoft.com/office/officeart/2005/8/layout/radial3"/>
    <dgm:cxn modelId="{9E82962C-3F81-4D54-8B92-54AF229AE8C9}" type="presParOf" srcId="{50EB106C-DA9C-482B-A77A-2BBF9B22172F}" destId="{EB861E6E-2162-4580-A7C3-74E6F3FC8D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6648E-D280-4AC9-8C01-4DCB479A9044}" type="doc">
      <dgm:prSet loTypeId="urn:microsoft.com/office/officeart/2005/8/layout/vList5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1D0EA9D-3ABA-4514-960A-DE30A62C4A1F}">
      <dgm:prSet/>
      <dgm:spPr/>
      <dgm:t>
        <a:bodyPr/>
        <a:lstStyle/>
        <a:p>
          <a:pPr rtl="0"/>
          <a:r>
            <a:rPr lang="ru-RU" dirty="0" smtClean="0"/>
            <a:t>Конечные объекты сети связи (хосты): физические пользователи, организации, предприятия, мобильные клиенты, сетевые устройства.</a:t>
          </a:r>
          <a:endParaRPr lang="ru-RU" dirty="0"/>
        </a:p>
      </dgm:t>
    </dgm:pt>
    <dgm:pt modelId="{3B067CEE-F8F4-4608-BF54-63D9FC134D2F}" type="parTrans" cxnId="{16A62282-DB98-462A-9BEA-4A9EA4C08B7B}">
      <dgm:prSet/>
      <dgm:spPr/>
      <dgm:t>
        <a:bodyPr/>
        <a:lstStyle/>
        <a:p>
          <a:endParaRPr lang="ru-RU"/>
        </a:p>
      </dgm:t>
    </dgm:pt>
    <dgm:pt modelId="{3B15F33E-5138-4265-86A6-B45929A7011A}" type="sibTrans" cxnId="{16A62282-DB98-462A-9BEA-4A9EA4C08B7B}">
      <dgm:prSet/>
      <dgm:spPr/>
      <dgm:t>
        <a:bodyPr/>
        <a:lstStyle/>
        <a:p>
          <a:endParaRPr lang="ru-RU"/>
        </a:p>
      </dgm:t>
    </dgm:pt>
    <dgm:pt modelId="{D88A271E-3A4A-4C1D-A6FA-D45BE0827081}">
      <dgm:prSet custT="1"/>
      <dgm:spPr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 anchor="ctr" anchorCtr="0"/>
        <a:lstStyle/>
        <a:p>
          <a:pPr algn="l" rtl="0">
            <a:spcAft>
              <a:spcPts val="0"/>
            </a:spcAft>
          </a:pPr>
          <a:r>
            <a:rPr lang="ru-RU" sz="1200" b="1" dirty="0" smtClean="0">
              <a:solidFill>
                <a:schemeClr val="bg1"/>
              </a:solidFill>
            </a:rPr>
            <a:t>2. Узел сети</a:t>
          </a:r>
          <a:endParaRPr lang="ru-RU" sz="1200" b="1" dirty="0">
            <a:solidFill>
              <a:schemeClr val="bg1"/>
            </a:solidFill>
          </a:endParaRPr>
        </a:p>
      </dgm:t>
    </dgm:pt>
    <dgm:pt modelId="{2EF0F810-73C0-4877-9C86-3D0E36C71CC9}" type="parTrans" cxnId="{853A1B65-6C87-42E1-B6C6-29571B4D21F2}">
      <dgm:prSet/>
      <dgm:spPr/>
      <dgm:t>
        <a:bodyPr/>
        <a:lstStyle/>
        <a:p>
          <a:endParaRPr lang="ru-RU"/>
        </a:p>
      </dgm:t>
    </dgm:pt>
    <dgm:pt modelId="{65AB1011-5BC9-4CDC-A007-B3FC2106FDA8}" type="sibTrans" cxnId="{853A1B65-6C87-42E1-B6C6-29571B4D21F2}">
      <dgm:prSet/>
      <dgm:spPr/>
      <dgm:t>
        <a:bodyPr/>
        <a:lstStyle/>
        <a:p>
          <a:endParaRPr lang="ru-RU"/>
        </a:p>
      </dgm:t>
    </dgm:pt>
    <dgm:pt modelId="{7E9050D2-5588-4928-9F6C-3392F53447D7}">
      <dgm:prSet/>
      <dgm:spPr/>
      <dgm:t>
        <a:bodyPr/>
        <a:lstStyle/>
        <a:p>
          <a:pPr rtl="0"/>
          <a:r>
            <a:rPr lang="ru-RU" dirty="0" smtClean="0"/>
            <a:t>Транспортировка и маршрутизация информационных потоков.</a:t>
          </a:r>
          <a:endParaRPr lang="ru-RU" dirty="0"/>
        </a:p>
      </dgm:t>
    </dgm:pt>
    <dgm:pt modelId="{9E56885B-EE64-4258-942A-15108325AD76}" type="parTrans" cxnId="{882377F6-B1B4-4B24-8BB1-028F25EC83DF}">
      <dgm:prSet/>
      <dgm:spPr/>
      <dgm:t>
        <a:bodyPr/>
        <a:lstStyle/>
        <a:p>
          <a:endParaRPr lang="ru-RU"/>
        </a:p>
      </dgm:t>
    </dgm:pt>
    <dgm:pt modelId="{1711D02E-BAA3-488F-995F-028B78EEAA30}" type="sibTrans" cxnId="{882377F6-B1B4-4B24-8BB1-028F25EC83DF}">
      <dgm:prSet/>
      <dgm:spPr/>
      <dgm:t>
        <a:bodyPr/>
        <a:lstStyle/>
        <a:p>
          <a:endParaRPr lang="ru-RU"/>
        </a:p>
      </dgm:t>
    </dgm:pt>
    <dgm:pt modelId="{332BFEA4-9C58-4111-BA16-ECD3795FD786}">
      <dgm:prSet/>
      <dgm:spPr/>
      <dgm:t>
        <a:bodyPr/>
        <a:lstStyle/>
        <a:p>
          <a:pPr rtl="0"/>
          <a:r>
            <a:rPr lang="ru-RU" dirty="0" smtClean="0"/>
            <a:t>Обеспечение обработки  и управления информационных потоков.</a:t>
          </a:r>
          <a:endParaRPr lang="ru-RU" dirty="0"/>
        </a:p>
      </dgm:t>
    </dgm:pt>
    <dgm:pt modelId="{92B6371D-9237-4963-827F-937B6B280976}" type="parTrans" cxnId="{372FE3FD-A91C-4D68-88AB-411E64B59647}">
      <dgm:prSet/>
      <dgm:spPr/>
      <dgm:t>
        <a:bodyPr/>
        <a:lstStyle/>
        <a:p>
          <a:endParaRPr lang="ru-RU"/>
        </a:p>
      </dgm:t>
    </dgm:pt>
    <dgm:pt modelId="{DB3F696A-1F40-48DD-ADB3-C7FEF167BA4D}" type="sibTrans" cxnId="{372FE3FD-A91C-4D68-88AB-411E64B59647}">
      <dgm:prSet/>
      <dgm:spPr/>
      <dgm:t>
        <a:bodyPr/>
        <a:lstStyle/>
        <a:p>
          <a:endParaRPr lang="ru-RU"/>
        </a:p>
      </dgm:t>
    </dgm:pt>
    <dgm:pt modelId="{8CD53BB2-7A8F-49DC-A5E5-4132FE4638D3}">
      <dgm:prSet/>
      <dgm:spPr/>
      <dgm:t>
        <a:bodyPr/>
        <a:lstStyle/>
        <a:p>
          <a:pPr rtl="0"/>
          <a:r>
            <a:rPr lang="ru-RU" sz="900" b="0" i="0" u="none" dirty="0" smtClean="0"/>
            <a:t>Информационный центр на основе единого программного обеспечения.</a:t>
          </a:r>
          <a:endParaRPr lang="ru-RU" sz="900" b="0" i="0" u="none" dirty="0"/>
        </a:p>
      </dgm:t>
    </dgm:pt>
    <dgm:pt modelId="{53CB2813-05BC-430C-B6FB-0C3139D571BE}" type="parTrans" cxnId="{BB353F58-DE5D-4566-BD9E-5DBCE82A6912}">
      <dgm:prSet/>
      <dgm:spPr/>
      <dgm:t>
        <a:bodyPr/>
        <a:lstStyle/>
        <a:p>
          <a:endParaRPr lang="ru-RU"/>
        </a:p>
      </dgm:t>
    </dgm:pt>
    <dgm:pt modelId="{01651C5B-59B9-4348-BDDB-46086BED9464}" type="sibTrans" cxnId="{BB353F58-DE5D-4566-BD9E-5DBCE82A6912}">
      <dgm:prSet/>
      <dgm:spPr/>
      <dgm:t>
        <a:bodyPr/>
        <a:lstStyle/>
        <a:p>
          <a:endParaRPr lang="ru-RU"/>
        </a:p>
      </dgm:t>
    </dgm:pt>
    <dgm:pt modelId="{F236FDD5-2597-4CEE-BC7E-CFA055B248DC}">
      <dgm:prSet custT="1"/>
      <dgm:spPr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 anchor="ctr" anchorCtr="0"/>
        <a:lstStyle/>
        <a:p>
          <a:pPr algn="l" rtl="0"/>
          <a:r>
            <a:rPr lang="ru-RU" sz="1200" b="1" i="0" u="none" dirty="0" smtClean="0">
              <a:solidFill>
                <a:schemeClr val="bg1"/>
              </a:solidFill>
            </a:rPr>
            <a:t>3. Районный </a:t>
          </a:r>
          <a:r>
            <a:rPr lang="ru-RU" sz="1200" b="1" dirty="0" smtClean="0">
              <a:solidFill>
                <a:schemeClr val="bg1"/>
              </a:solidFill>
            </a:rPr>
            <a:t>узел, базовая станция</a:t>
          </a:r>
          <a:endParaRPr lang="ru-RU" sz="1200" b="1" i="0" u="none" dirty="0">
            <a:solidFill>
              <a:schemeClr val="bg1"/>
            </a:solidFill>
          </a:endParaRPr>
        </a:p>
      </dgm:t>
    </dgm:pt>
    <dgm:pt modelId="{25011189-DB36-4C8F-83A2-CEF0CB03B289}" type="sibTrans" cxnId="{5204A056-C8A0-429C-9CE2-24B13807D35E}">
      <dgm:prSet/>
      <dgm:spPr/>
      <dgm:t>
        <a:bodyPr/>
        <a:lstStyle/>
        <a:p>
          <a:endParaRPr lang="ru-RU"/>
        </a:p>
      </dgm:t>
    </dgm:pt>
    <dgm:pt modelId="{B19BB2B5-9639-4DD5-ACB7-DE2F59D03741}" type="parTrans" cxnId="{5204A056-C8A0-429C-9CE2-24B13807D35E}">
      <dgm:prSet/>
      <dgm:spPr/>
      <dgm:t>
        <a:bodyPr/>
        <a:lstStyle/>
        <a:p>
          <a:endParaRPr lang="ru-RU"/>
        </a:p>
      </dgm:t>
    </dgm:pt>
    <dgm:pt modelId="{6C9AA763-97F8-42E7-91A9-3AEE5DBC9AB7}">
      <dgm:prSet custT="1"/>
      <dgm:spPr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 anchor="ctr" anchorCtr="0"/>
        <a:lstStyle/>
        <a:p>
          <a:pPr algn="l" rtl="0"/>
          <a:r>
            <a:rPr lang="ru-RU" sz="1200" b="1" i="0" u="none" dirty="0" smtClean="0">
              <a:solidFill>
                <a:schemeClr val="bg1"/>
              </a:solidFill>
            </a:rPr>
            <a:t>4. Командный центр</a:t>
          </a:r>
          <a:endParaRPr lang="ru-RU" sz="1200" b="1" i="0" u="none" dirty="0">
            <a:solidFill>
              <a:schemeClr val="bg1"/>
            </a:solidFill>
          </a:endParaRPr>
        </a:p>
      </dgm:t>
    </dgm:pt>
    <dgm:pt modelId="{10579BC3-BCC0-4EBB-8D25-F24B913D0B58}" type="sibTrans" cxnId="{4E86E3B8-679E-4430-9C0E-2BB304C25DD4}">
      <dgm:prSet/>
      <dgm:spPr/>
      <dgm:t>
        <a:bodyPr/>
        <a:lstStyle/>
        <a:p>
          <a:endParaRPr lang="ru-RU"/>
        </a:p>
      </dgm:t>
    </dgm:pt>
    <dgm:pt modelId="{AAD96222-8F84-44AE-B657-8783CFF34120}" type="parTrans" cxnId="{4E86E3B8-679E-4430-9C0E-2BB304C25DD4}">
      <dgm:prSet/>
      <dgm:spPr/>
      <dgm:t>
        <a:bodyPr/>
        <a:lstStyle/>
        <a:p>
          <a:endParaRPr lang="ru-RU"/>
        </a:p>
      </dgm:t>
    </dgm:pt>
    <dgm:pt modelId="{D54170D5-B999-476E-A02C-7C6BE483CD5F}">
      <dgm:prSet custT="1"/>
      <dgm:spPr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 anchor="ctr" anchorCtr="0"/>
        <a:lstStyle/>
        <a:p>
          <a:pPr algn="l" rtl="0"/>
          <a:r>
            <a:rPr lang="ru-RU" sz="1200" b="1" dirty="0" smtClean="0">
              <a:solidFill>
                <a:schemeClr val="bg1"/>
              </a:solidFill>
            </a:rPr>
            <a:t>1. Объект сети</a:t>
          </a:r>
          <a:endParaRPr lang="ru-RU" sz="1200" b="1" dirty="0">
            <a:solidFill>
              <a:schemeClr val="bg1"/>
            </a:solidFill>
          </a:endParaRPr>
        </a:p>
      </dgm:t>
    </dgm:pt>
    <dgm:pt modelId="{E8ECE191-B510-442F-984F-750D6C57CF54}" type="sibTrans" cxnId="{F45AE29C-E3B7-48B9-AE1B-C8AD78511CDD}">
      <dgm:prSet/>
      <dgm:spPr/>
      <dgm:t>
        <a:bodyPr/>
        <a:lstStyle/>
        <a:p>
          <a:endParaRPr lang="ru-RU"/>
        </a:p>
      </dgm:t>
    </dgm:pt>
    <dgm:pt modelId="{7AF28D62-B32E-423F-8A15-7CC44E098786}" type="parTrans" cxnId="{F45AE29C-E3B7-48B9-AE1B-C8AD78511CDD}">
      <dgm:prSet/>
      <dgm:spPr/>
      <dgm:t>
        <a:bodyPr/>
        <a:lstStyle/>
        <a:p>
          <a:endParaRPr lang="ru-RU"/>
        </a:p>
      </dgm:t>
    </dgm:pt>
    <dgm:pt modelId="{DCF8BC22-4BCF-4542-BB43-43E993568951}">
      <dgm:prSet/>
      <dgm:spPr/>
      <dgm:t>
        <a:bodyPr/>
        <a:lstStyle/>
        <a:p>
          <a:pPr rtl="0"/>
          <a:r>
            <a:rPr lang="ru-RU" sz="900" b="0" i="0" u="none" dirty="0" smtClean="0"/>
            <a:t>В автоматическом режиме ведётся аналитика данных. </a:t>
          </a:r>
          <a:endParaRPr lang="ru-RU" sz="900" b="0" i="0" u="none" dirty="0"/>
        </a:p>
      </dgm:t>
    </dgm:pt>
    <dgm:pt modelId="{769F9884-AFA8-4173-9EEE-735D1EE6FE33}" type="parTrans" cxnId="{065885B0-323A-430E-AA2C-BB524EC8E4EC}">
      <dgm:prSet/>
      <dgm:spPr/>
      <dgm:t>
        <a:bodyPr/>
        <a:lstStyle/>
        <a:p>
          <a:endParaRPr lang="ru-RU"/>
        </a:p>
      </dgm:t>
    </dgm:pt>
    <dgm:pt modelId="{CDA7A9D6-AA43-47D2-97FC-8FFDE54403B7}" type="sibTrans" cxnId="{065885B0-323A-430E-AA2C-BB524EC8E4EC}">
      <dgm:prSet/>
      <dgm:spPr/>
      <dgm:t>
        <a:bodyPr/>
        <a:lstStyle/>
        <a:p>
          <a:endParaRPr lang="ru-RU"/>
        </a:p>
      </dgm:t>
    </dgm:pt>
    <dgm:pt modelId="{8227F179-ABDC-42FF-A4A0-A03733929E20}">
      <dgm:prSet/>
      <dgm:spPr/>
      <dgm:t>
        <a:bodyPr/>
        <a:lstStyle/>
        <a:p>
          <a:pPr rtl="0"/>
          <a:r>
            <a:rPr lang="ru-RU" dirty="0" smtClean="0"/>
            <a:t>АРМ инженеров </a:t>
          </a:r>
          <a:r>
            <a:rPr lang="en-US" dirty="0" smtClean="0"/>
            <a:t> </a:t>
          </a:r>
          <a:r>
            <a:rPr lang="ru-RU" dirty="0" smtClean="0"/>
            <a:t>и АРМ Диспетчеров.</a:t>
          </a:r>
          <a:endParaRPr lang="ru-RU" dirty="0"/>
        </a:p>
      </dgm:t>
    </dgm:pt>
    <dgm:pt modelId="{3258674C-8662-4920-B10A-3B7760DE082E}" type="parTrans" cxnId="{8C3831AE-E1DC-4ECC-AC59-3C414BA47FA8}">
      <dgm:prSet/>
      <dgm:spPr/>
      <dgm:t>
        <a:bodyPr/>
        <a:lstStyle/>
        <a:p>
          <a:endParaRPr lang="ru-RU"/>
        </a:p>
      </dgm:t>
    </dgm:pt>
    <dgm:pt modelId="{F0105B92-1ED7-43F8-8FFA-18EB1CDCA7C9}" type="sibTrans" cxnId="{8C3831AE-E1DC-4ECC-AC59-3C414BA47FA8}">
      <dgm:prSet/>
      <dgm:spPr/>
      <dgm:t>
        <a:bodyPr/>
        <a:lstStyle/>
        <a:p>
          <a:endParaRPr lang="ru-RU"/>
        </a:p>
      </dgm:t>
    </dgm:pt>
    <dgm:pt modelId="{C383FF12-029F-43AB-A49D-D4427DF6F418}" type="pres">
      <dgm:prSet presAssocID="{D736648E-D280-4AC9-8C01-4DCB479A9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5C131-611E-48F1-94A3-169F88A7A069}" type="pres">
      <dgm:prSet presAssocID="{D54170D5-B999-476E-A02C-7C6BE483CD5F}" presName="linNode" presStyleCnt="0"/>
      <dgm:spPr/>
    </dgm:pt>
    <dgm:pt modelId="{EE91CC2F-F643-4F36-8E26-A5D54CC6D35F}" type="pres">
      <dgm:prSet presAssocID="{D54170D5-B999-476E-A02C-7C6BE483CD5F}" presName="parentText" presStyleLbl="node1" presStyleIdx="0" presStyleCnt="4" custLinFactNeighborY="-25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166BB-22D1-4E19-A0B0-ED724A924B52}" type="pres">
      <dgm:prSet presAssocID="{D54170D5-B999-476E-A02C-7C6BE483CD5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0AD44-3B6C-4085-8549-87CEFE0A8D1F}" type="pres">
      <dgm:prSet presAssocID="{E8ECE191-B510-442F-984F-750D6C57CF54}" presName="sp" presStyleCnt="0"/>
      <dgm:spPr/>
    </dgm:pt>
    <dgm:pt modelId="{C56B5EB3-E236-416F-8949-D6F07858FD0B}" type="pres">
      <dgm:prSet presAssocID="{D88A271E-3A4A-4C1D-A6FA-D45BE0827081}" presName="linNode" presStyleCnt="0"/>
      <dgm:spPr/>
    </dgm:pt>
    <dgm:pt modelId="{1E0B28D1-C039-445D-B3FB-47347CBC257E}" type="pres">
      <dgm:prSet presAssocID="{D88A271E-3A4A-4C1D-A6FA-D45BE082708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B0155-7189-4736-BC92-BA40D28A08EB}" type="pres">
      <dgm:prSet presAssocID="{D88A271E-3A4A-4C1D-A6FA-D45BE082708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09C8-3AE6-4735-92BC-0EE7BE7898A9}" type="pres">
      <dgm:prSet presAssocID="{65AB1011-5BC9-4CDC-A007-B3FC2106FDA8}" presName="sp" presStyleCnt="0"/>
      <dgm:spPr/>
    </dgm:pt>
    <dgm:pt modelId="{B978AEFE-86C4-4A99-9DF0-54E07B88EB8C}" type="pres">
      <dgm:prSet presAssocID="{F236FDD5-2597-4CEE-BC7E-CFA055B248DC}" presName="linNode" presStyleCnt="0"/>
      <dgm:spPr/>
    </dgm:pt>
    <dgm:pt modelId="{A73EA6CD-1B6C-4C3C-84DF-C7BA4D3087D2}" type="pres">
      <dgm:prSet presAssocID="{F236FDD5-2597-4CEE-BC7E-CFA055B248D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4DBBD-89A1-43E9-9EB6-FE711F9E27F8}" type="pres">
      <dgm:prSet presAssocID="{F236FDD5-2597-4CEE-BC7E-CFA055B248D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C82B-0F7B-462F-9277-D57DD5F3ED05}" type="pres">
      <dgm:prSet presAssocID="{25011189-DB36-4C8F-83A2-CEF0CB03B289}" presName="sp" presStyleCnt="0"/>
      <dgm:spPr/>
    </dgm:pt>
    <dgm:pt modelId="{14C67FE1-4269-4C2A-B6BE-99074AEE3913}" type="pres">
      <dgm:prSet presAssocID="{6C9AA763-97F8-42E7-91A9-3AEE5DBC9AB7}" presName="linNode" presStyleCnt="0"/>
      <dgm:spPr/>
    </dgm:pt>
    <dgm:pt modelId="{7B926A7E-CDF1-4171-B7E6-A16A11384DDF}" type="pres">
      <dgm:prSet presAssocID="{6C9AA763-97F8-42E7-91A9-3AEE5DBC9AB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8BBB6-5432-4676-9F01-24AF0EBC6F8C}" type="pres">
      <dgm:prSet presAssocID="{6C9AA763-97F8-42E7-91A9-3AEE5DBC9AB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1B771-DF3A-43E1-87F0-362D2EC9D9A8}" type="presOf" srcId="{01D0EA9D-3ABA-4514-960A-DE30A62C4A1F}" destId="{E00166BB-22D1-4E19-A0B0-ED724A924B52}" srcOrd="0" destOrd="0" presId="urn:microsoft.com/office/officeart/2005/8/layout/vList5"/>
    <dgm:cxn modelId="{764025F9-BBD8-4683-B10E-44033C9015CF}" type="presOf" srcId="{8227F179-ABDC-42FF-A4A0-A03733929E20}" destId="{F3E4DBBD-89A1-43E9-9EB6-FE711F9E27F8}" srcOrd="0" destOrd="1" presId="urn:microsoft.com/office/officeart/2005/8/layout/vList5"/>
    <dgm:cxn modelId="{F45AE29C-E3B7-48B9-AE1B-C8AD78511CDD}" srcId="{D736648E-D280-4AC9-8C01-4DCB479A9044}" destId="{D54170D5-B999-476E-A02C-7C6BE483CD5F}" srcOrd="0" destOrd="0" parTransId="{7AF28D62-B32E-423F-8A15-7CC44E098786}" sibTransId="{E8ECE191-B510-442F-984F-750D6C57CF54}"/>
    <dgm:cxn modelId="{EC22BA6B-D7AE-45AC-8C94-510C0400E683}" type="presOf" srcId="{F236FDD5-2597-4CEE-BC7E-CFA055B248DC}" destId="{A73EA6CD-1B6C-4C3C-84DF-C7BA4D3087D2}" srcOrd="0" destOrd="0" presId="urn:microsoft.com/office/officeart/2005/8/layout/vList5"/>
    <dgm:cxn modelId="{882377F6-B1B4-4B24-8BB1-028F25EC83DF}" srcId="{D88A271E-3A4A-4C1D-A6FA-D45BE0827081}" destId="{7E9050D2-5588-4928-9F6C-3392F53447D7}" srcOrd="0" destOrd="0" parTransId="{9E56885B-EE64-4258-942A-15108325AD76}" sibTransId="{1711D02E-BAA3-488F-995F-028B78EEAA30}"/>
    <dgm:cxn modelId="{F4A6BCA6-5DD2-4B31-B96F-A73638465E0D}" type="presOf" srcId="{D736648E-D280-4AC9-8C01-4DCB479A9044}" destId="{C383FF12-029F-43AB-A49D-D4427DF6F418}" srcOrd="0" destOrd="0" presId="urn:microsoft.com/office/officeart/2005/8/layout/vList5"/>
    <dgm:cxn modelId="{99F7472C-17C0-4EE7-98C2-9B4110C73AAA}" type="presOf" srcId="{DCF8BC22-4BCF-4542-BB43-43E993568951}" destId="{F608BBB6-5432-4676-9F01-24AF0EBC6F8C}" srcOrd="0" destOrd="1" presId="urn:microsoft.com/office/officeart/2005/8/layout/vList5"/>
    <dgm:cxn modelId="{BB353F58-DE5D-4566-BD9E-5DBCE82A6912}" srcId="{6C9AA763-97F8-42E7-91A9-3AEE5DBC9AB7}" destId="{8CD53BB2-7A8F-49DC-A5E5-4132FE4638D3}" srcOrd="0" destOrd="0" parTransId="{53CB2813-05BC-430C-B6FB-0C3139D571BE}" sibTransId="{01651C5B-59B9-4348-BDDB-46086BED9464}"/>
    <dgm:cxn modelId="{372FE3FD-A91C-4D68-88AB-411E64B59647}" srcId="{F236FDD5-2597-4CEE-BC7E-CFA055B248DC}" destId="{332BFEA4-9C58-4111-BA16-ECD3795FD786}" srcOrd="0" destOrd="0" parTransId="{92B6371D-9237-4963-827F-937B6B280976}" sibTransId="{DB3F696A-1F40-48DD-ADB3-C7FEF167BA4D}"/>
    <dgm:cxn modelId="{E34E44C8-94DA-4CE6-8ADE-C3357D2C27AE}" type="presOf" srcId="{7E9050D2-5588-4928-9F6C-3392F53447D7}" destId="{AA1B0155-7189-4736-BC92-BA40D28A08EB}" srcOrd="0" destOrd="0" presId="urn:microsoft.com/office/officeart/2005/8/layout/vList5"/>
    <dgm:cxn modelId="{5204A056-C8A0-429C-9CE2-24B13807D35E}" srcId="{D736648E-D280-4AC9-8C01-4DCB479A9044}" destId="{F236FDD5-2597-4CEE-BC7E-CFA055B248DC}" srcOrd="2" destOrd="0" parTransId="{B19BB2B5-9639-4DD5-ACB7-DE2F59D03741}" sibTransId="{25011189-DB36-4C8F-83A2-CEF0CB03B289}"/>
    <dgm:cxn modelId="{896B2049-2863-4E24-802C-D6C465BA5F48}" type="presOf" srcId="{D54170D5-B999-476E-A02C-7C6BE483CD5F}" destId="{EE91CC2F-F643-4F36-8E26-A5D54CC6D35F}" srcOrd="0" destOrd="0" presId="urn:microsoft.com/office/officeart/2005/8/layout/vList5"/>
    <dgm:cxn modelId="{4E86E3B8-679E-4430-9C0E-2BB304C25DD4}" srcId="{D736648E-D280-4AC9-8C01-4DCB479A9044}" destId="{6C9AA763-97F8-42E7-91A9-3AEE5DBC9AB7}" srcOrd="3" destOrd="0" parTransId="{AAD96222-8F84-44AE-B657-8783CFF34120}" sibTransId="{10579BC3-BCC0-4EBB-8D25-F24B913D0B58}"/>
    <dgm:cxn modelId="{853A1B65-6C87-42E1-B6C6-29571B4D21F2}" srcId="{D736648E-D280-4AC9-8C01-4DCB479A9044}" destId="{D88A271E-3A4A-4C1D-A6FA-D45BE0827081}" srcOrd="1" destOrd="0" parTransId="{2EF0F810-73C0-4877-9C86-3D0E36C71CC9}" sibTransId="{65AB1011-5BC9-4CDC-A007-B3FC2106FDA8}"/>
    <dgm:cxn modelId="{650A65E4-D04B-4DB1-B65F-C9F5FE389BE4}" type="presOf" srcId="{6C9AA763-97F8-42E7-91A9-3AEE5DBC9AB7}" destId="{7B926A7E-CDF1-4171-B7E6-A16A11384DDF}" srcOrd="0" destOrd="0" presId="urn:microsoft.com/office/officeart/2005/8/layout/vList5"/>
    <dgm:cxn modelId="{549F1213-5269-4F76-8B0A-F96E1F83E680}" type="presOf" srcId="{332BFEA4-9C58-4111-BA16-ECD3795FD786}" destId="{F3E4DBBD-89A1-43E9-9EB6-FE711F9E27F8}" srcOrd="0" destOrd="0" presId="urn:microsoft.com/office/officeart/2005/8/layout/vList5"/>
    <dgm:cxn modelId="{16A62282-DB98-462A-9BEA-4A9EA4C08B7B}" srcId="{D54170D5-B999-476E-A02C-7C6BE483CD5F}" destId="{01D0EA9D-3ABA-4514-960A-DE30A62C4A1F}" srcOrd="0" destOrd="0" parTransId="{3B067CEE-F8F4-4608-BF54-63D9FC134D2F}" sibTransId="{3B15F33E-5138-4265-86A6-B45929A7011A}"/>
    <dgm:cxn modelId="{5F487711-E4D6-4A08-A071-B6EF7A7B025B}" type="presOf" srcId="{8CD53BB2-7A8F-49DC-A5E5-4132FE4638D3}" destId="{F608BBB6-5432-4676-9F01-24AF0EBC6F8C}" srcOrd="0" destOrd="0" presId="urn:microsoft.com/office/officeart/2005/8/layout/vList5"/>
    <dgm:cxn modelId="{8C3831AE-E1DC-4ECC-AC59-3C414BA47FA8}" srcId="{F236FDD5-2597-4CEE-BC7E-CFA055B248DC}" destId="{8227F179-ABDC-42FF-A4A0-A03733929E20}" srcOrd="1" destOrd="0" parTransId="{3258674C-8662-4920-B10A-3B7760DE082E}" sibTransId="{F0105B92-1ED7-43F8-8FFA-18EB1CDCA7C9}"/>
    <dgm:cxn modelId="{D9EAF905-0E85-46F8-BB70-61C2CB7608F3}" type="presOf" srcId="{D88A271E-3A4A-4C1D-A6FA-D45BE0827081}" destId="{1E0B28D1-C039-445D-B3FB-47347CBC257E}" srcOrd="0" destOrd="0" presId="urn:microsoft.com/office/officeart/2005/8/layout/vList5"/>
    <dgm:cxn modelId="{065885B0-323A-430E-AA2C-BB524EC8E4EC}" srcId="{6C9AA763-97F8-42E7-91A9-3AEE5DBC9AB7}" destId="{DCF8BC22-4BCF-4542-BB43-43E993568951}" srcOrd="1" destOrd="0" parTransId="{769F9884-AFA8-4173-9EEE-735D1EE6FE33}" sibTransId="{CDA7A9D6-AA43-47D2-97FC-8FFDE54403B7}"/>
    <dgm:cxn modelId="{5B9B452A-2EA9-41EA-9F63-4AD6CB0527C2}" type="presParOf" srcId="{C383FF12-029F-43AB-A49D-D4427DF6F418}" destId="{D6B5C131-611E-48F1-94A3-169F88A7A069}" srcOrd="0" destOrd="0" presId="urn:microsoft.com/office/officeart/2005/8/layout/vList5"/>
    <dgm:cxn modelId="{8C0B0A25-B6D8-4344-8C8B-D130087025A5}" type="presParOf" srcId="{D6B5C131-611E-48F1-94A3-169F88A7A069}" destId="{EE91CC2F-F643-4F36-8E26-A5D54CC6D35F}" srcOrd="0" destOrd="0" presId="urn:microsoft.com/office/officeart/2005/8/layout/vList5"/>
    <dgm:cxn modelId="{D5906638-CCC7-4BFF-A9EB-92CD5A4B8F81}" type="presParOf" srcId="{D6B5C131-611E-48F1-94A3-169F88A7A069}" destId="{E00166BB-22D1-4E19-A0B0-ED724A924B52}" srcOrd="1" destOrd="0" presId="urn:microsoft.com/office/officeart/2005/8/layout/vList5"/>
    <dgm:cxn modelId="{E91C7C14-371C-4B32-BED3-D590043EDF74}" type="presParOf" srcId="{C383FF12-029F-43AB-A49D-D4427DF6F418}" destId="{9FF0AD44-3B6C-4085-8549-87CEFE0A8D1F}" srcOrd="1" destOrd="0" presId="urn:microsoft.com/office/officeart/2005/8/layout/vList5"/>
    <dgm:cxn modelId="{099F323B-952F-4D31-95D8-1989D4B166DE}" type="presParOf" srcId="{C383FF12-029F-43AB-A49D-D4427DF6F418}" destId="{C56B5EB3-E236-416F-8949-D6F07858FD0B}" srcOrd="2" destOrd="0" presId="urn:microsoft.com/office/officeart/2005/8/layout/vList5"/>
    <dgm:cxn modelId="{CFED6684-F37A-4AD5-BD37-4ED4DA457C76}" type="presParOf" srcId="{C56B5EB3-E236-416F-8949-D6F07858FD0B}" destId="{1E0B28D1-C039-445D-B3FB-47347CBC257E}" srcOrd="0" destOrd="0" presId="urn:microsoft.com/office/officeart/2005/8/layout/vList5"/>
    <dgm:cxn modelId="{8033FDFE-B9EB-4BFC-B9BE-74122947D5D6}" type="presParOf" srcId="{C56B5EB3-E236-416F-8949-D6F07858FD0B}" destId="{AA1B0155-7189-4736-BC92-BA40D28A08EB}" srcOrd="1" destOrd="0" presId="urn:microsoft.com/office/officeart/2005/8/layout/vList5"/>
    <dgm:cxn modelId="{3F3E6A3C-4AB0-430F-982F-19BD196C7CFD}" type="presParOf" srcId="{C383FF12-029F-43AB-A49D-D4427DF6F418}" destId="{CCF209C8-3AE6-4735-92BC-0EE7BE7898A9}" srcOrd="3" destOrd="0" presId="urn:microsoft.com/office/officeart/2005/8/layout/vList5"/>
    <dgm:cxn modelId="{FBE65D0C-4162-44C9-97FE-5CC92529FD64}" type="presParOf" srcId="{C383FF12-029F-43AB-A49D-D4427DF6F418}" destId="{B978AEFE-86C4-4A99-9DF0-54E07B88EB8C}" srcOrd="4" destOrd="0" presId="urn:microsoft.com/office/officeart/2005/8/layout/vList5"/>
    <dgm:cxn modelId="{C0502F13-BFC7-48B0-B44C-1D28454FCE6B}" type="presParOf" srcId="{B978AEFE-86C4-4A99-9DF0-54E07B88EB8C}" destId="{A73EA6CD-1B6C-4C3C-84DF-C7BA4D3087D2}" srcOrd="0" destOrd="0" presId="urn:microsoft.com/office/officeart/2005/8/layout/vList5"/>
    <dgm:cxn modelId="{8DC50311-F92E-4CD0-8E4B-8656697DC0CB}" type="presParOf" srcId="{B978AEFE-86C4-4A99-9DF0-54E07B88EB8C}" destId="{F3E4DBBD-89A1-43E9-9EB6-FE711F9E27F8}" srcOrd="1" destOrd="0" presId="urn:microsoft.com/office/officeart/2005/8/layout/vList5"/>
    <dgm:cxn modelId="{8CDAA42A-F3AA-4CDB-8753-88F9DB04EBA6}" type="presParOf" srcId="{C383FF12-029F-43AB-A49D-D4427DF6F418}" destId="{7F44C82B-0F7B-462F-9277-D57DD5F3ED05}" srcOrd="5" destOrd="0" presId="urn:microsoft.com/office/officeart/2005/8/layout/vList5"/>
    <dgm:cxn modelId="{C50792C0-816B-4BBF-9C36-281B1A6CAF6F}" type="presParOf" srcId="{C383FF12-029F-43AB-A49D-D4427DF6F418}" destId="{14C67FE1-4269-4C2A-B6BE-99074AEE3913}" srcOrd="6" destOrd="0" presId="urn:microsoft.com/office/officeart/2005/8/layout/vList5"/>
    <dgm:cxn modelId="{584BDBAB-F511-41D6-8F9C-DDBCFAE31EC5}" type="presParOf" srcId="{14C67FE1-4269-4C2A-B6BE-99074AEE3913}" destId="{7B926A7E-CDF1-4171-B7E6-A16A11384DDF}" srcOrd="0" destOrd="0" presId="urn:microsoft.com/office/officeart/2005/8/layout/vList5"/>
    <dgm:cxn modelId="{1CCFF05A-6730-4921-8DBF-7C4A70AA9A91}" type="presParOf" srcId="{14C67FE1-4269-4C2A-B6BE-99074AEE3913}" destId="{F608BBB6-5432-4676-9F01-24AF0EBC6F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D2B5C-EE20-4F09-8BAB-68E3957606B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1641A243-B5A2-4951-9034-17FF32914059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/>
            <a:t>Разработка концепции «Умный город». Формирование ТЗ</a:t>
          </a:r>
          <a:endParaRPr lang="ru-RU" dirty="0"/>
        </a:p>
      </dgm:t>
    </dgm:pt>
    <dgm:pt modelId="{F650E173-7EC2-4774-9C4F-8074B145173A}" type="parTrans" cxnId="{9359E169-4A5C-425D-A2FA-A2BE8FE886A0}">
      <dgm:prSet/>
      <dgm:spPr/>
      <dgm:t>
        <a:bodyPr/>
        <a:lstStyle/>
        <a:p>
          <a:endParaRPr lang="ru-RU"/>
        </a:p>
      </dgm:t>
    </dgm:pt>
    <dgm:pt modelId="{01D11310-0C0F-4349-BC75-62EA3E1D41C5}" type="sibTrans" cxnId="{9359E169-4A5C-425D-A2FA-A2BE8FE886A0}">
      <dgm:prSet/>
      <dgm:spPr/>
      <dgm:t>
        <a:bodyPr/>
        <a:lstStyle/>
        <a:p>
          <a:endParaRPr lang="ru-RU"/>
        </a:p>
      </dgm:t>
    </dgm:pt>
    <dgm:pt modelId="{CD8DBC2B-CAF3-4053-8182-5158ED864761}">
      <dgm:prSet phldrT="[Текст]"/>
      <dgm:spPr/>
      <dgm:t>
        <a:bodyPr/>
        <a:lstStyle/>
        <a:p>
          <a:pPr algn="ctr"/>
          <a:r>
            <a:rPr lang="ru-RU" dirty="0" smtClean="0"/>
            <a:t>Выполнение проектной и рабочей документации</a:t>
          </a:r>
          <a:endParaRPr lang="ru-RU" dirty="0"/>
        </a:p>
      </dgm:t>
    </dgm:pt>
    <dgm:pt modelId="{6151EF72-7E8D-4690-848A-772D6E19E276}" type="parTrans" cxnId="{3FB3D3B1-258F-45FC-A34C-7BA56991247B}">
      <dgm:prSet/>
      <dgm:spPr/>
      <dgm:t>
        <a:bodyPr/>
        <a:lstStyle/>
        <a:p>
          <a:endParaRPr lang="ru-RU"/>
        </a:p>
      </dgm:t>
    </dgm:pt>
    <dgm:pt modelId="{EFED88E7-F8AB-4F1C-8F95-174A0F978839}" type="sibTrans" cxnId="{3FB3D3B1-258F-45FC-A34C-7BA56991247B}">
      <dgm:prSet/>
      <dgm:spPr/>
      <dgm:t>
        <a:bodyPr/>
        <a:lstStyle/>
        <a:p>
          <a:endParaRPr lang="ru-RU"/>
        </a:p>
      </dgm:t>
    </dgm:pt>
    <dgm:pt modelId="{CF80F517-A7F6-4B46-AB08-39DCAADC2E27}">
      <dgm:prSet phldrT="[Текст]"/>
      <dgm:spPr/>
      <dgm:t>
        <a:bodyPr/>
        <a:lstStyle/>
        <a:p>
          <a:r>
            <a:rPr lang="ru-RU" dirty="0" smtClean="0"/>
            <a:t>Разработка программного обеспечения. Монтаж и пуско-наладочные работы</a:t>
          </a:r>
          <a:endParaRPr lang="ru-RU" dirty="0"/>
        </a:p>
      </dgm:t>
    </dgm:pt>
    <dgm:pt modelId="{5DAABEEC-068B-4550-9DEF-C4106EE4AD11}" type="parTrans" cxnId="{F7679A10-50A1-45D8-BE58-AF984481E702}">
      <dgm:prSet/>
      <dgm:spPr/>
      <dgm:t>
        <a:bodyPr/>
        <a:lstStyle/>
        <a:p>
          <a:endParaRPr lang="ru-RU"/>
        </a:p>
      </dgm:t>
    </dgm:pt>
    <dgm:pt modelId="{9B53E103-FFDC-49FC-838C-138E84D6E9E1}" type="sibTrans" cxnId="{F7679A10-50A1-45D8-BE58-AF984481E702}">
      <dgm:prSet/>
      <dgm:spPr/>
      <dgm:t>
        <a:bodyPr/>
        <a:lstStyle/>
        <a:p>
          <a:endParaRPr lang="ru-RU"/>
        </a:p>
      </dgm:t>
    </dgm:pt>
    <dgm:pt modelId="{86660772-5888-429F-9529-108933940561}">
      <dgm:prSet phldrT="[Текст]"/>
      <dgm:spPr/>
      <dgm:t>
        <a:bodyPr/>
        <a:lstStyle/>
        <a:p>
          <a:r>
            <a:rPr lang="ru-RU" dirty="0" smtClean="0"/>
            <a:t>Эксплуатация системы</a:t>
          </a:r>
          <a:endParaRPr lang="ru-RU" dirty="0"/>
        </a:p>
      </dgm:t>
    </dgm:pt>
    <dgm:pt modelId="{CDE92A48-A353-48B8-AE08-504F85014A72}" type="parTrans" cxnId="{4A51F66B-B581-443C-9EBD-06B085D5F94B}">
      <dgm:prSet/>
      <dgm:spPr/>
      <dgm:t>
        <a:bodyPr/>
        <a:lstStyle/>
        <a:p>
          <a:endParaRPr lang="ru-RU"/>
        </a:p>
      </dgm:t>
    </dgm:pt>
    <dgm:pt modelId="{DD3726BE-7024-4B1B-9786-856FF7D26E03}" type="sibTrans" cxnId="{4A51F66B-B581-443C-9EBD-06B085D5F94B}">
      <dgm:prSet/>
      <dgm:spPr/>
      <dgm:t>
        <a:bodyPr/>
        <a:lstStyle/>
        <a:p>
          <a:endParaRPr lang="ru-RU"/>
        </a:p>
      </dgm:t>
    </dgm:pt>
    <dgm:pt modelId="{2D12741B-88FE-4B2D-8326-AA04099A3416}" type="pres">
      <dgm:prSet presAssocID="{4BAD2B5C-EE20-4F09-8BAB-68E3957606BD}" presName="CompostProcess" presStyleCnt="0">
        <dgm:presLayoutVars>
          <dgm:dir/>
          <dgm:resizeHandles val="exact"/>
        </dgm:presLayoutVars>
      </dgm:prSet>
      <dgm:spPr/>
    </dgm:pt>
    <dgm:pt modelId="{B6176CA6-0646-409A-AF46-23A5164A34F5}" type="pres">
      <dgm:prSet presAssocID="{4BAD2B5C-EE20-4F09-8BAB-68E3957606BD}" presName="arrow" presStyleLbl="bgShp" presStyleIdx="0" presStyleCnt="1" custLinFactNeighborY="3226"/>
      <dgm:spPr/>
    </dgm:pt>
    <dgm:pt modelId="{77775D96-8221-4835-8FD9-C4A3ED74C892}" type="pres">
      <dgm:prSet presAssocID="{4BAD2B5C-EE20-4F09-8BAB-68E3957606BD}" presName="linearProcess" presStyleCnt="0"/>
      <dgm:spPr/>
    </dgm:pt>
    <dgm:pt modelId="{FF4D4904-8CD1-499A-B62E-9578723A42B6}" type="pres">
      <dgm:prSet presAssocID="{1641A243-B5A2-4951-9034-17FF32914059}" presName="textNode" presStyleLbl="node1" presStyleIdx="0" presStyleCnt="4" custScaleX="9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D3C76-05C3-4F48-94C8-705C3A35E29B}" type="pres">
      <dgm:prSet presAssocID="{01D11310-0C0F-4349-BC75-62EA3E1D41C5}" presName="sibTrans" presStyleCnt="0"/>
      <dgm:spPr/>
    </dgm:pt>
    <dgm:pt modelId="{93719FDD-BB0D-49BC-B37D-BC94996C130D}" type="pres">
      <dgm:prSet presAssocID="{CD8DBC2B-CAF3-4053-8182-5158ED864761}" presName="textNode" presStyleLbl="node1" presStyleIdx="1" presStyleCnt="4" custScaleX="8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75DFA-A2E9-49FA-BE2A-28FDFEE95886}" type="pres">
      <dgm:prSet presAssocID="{EFED88E7-F8AB-4F1C-8F95-174A0F978839}" presName="sibTrans" presStyleCnt="0"/>
      <dgm:spPr/>
    </dgm:pt>
    <dgm:pt modelId="{133FFCEB-D56F-407E-9D4E-518F9F830EB6}" type="pres">
      <dgm:prSet presAssocID="{CF80F517-A7F6-4B46-AB08-39DCAADC2E27}" presName="textNode" presStyleLbl="node1" presStyleIdx="2" presStyleCnt="4" custScaleX="8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F792D-E60B-47A6-92E5-CDD8A582547F}" type="pres">
      <dgm:prSet presAssocID="{9B53E103-FFDC-49FC-838C-138E84D6E9E1}" presName="sibTrans" presStyleCnt="0"/>
      <dgm:spPr/>
    </dgm:pt>
    <dgm:pt modelId="{CFB7CC1E-3387-4920-9FF4-61297ED9BCE1}" type="pres">
      <dgm:prSet presAssocID="{86660772-5888-429F-9529-108933940561}" presName="textNode" presStyleLbl="node1" presStyleIdx="3" presStyleCnt="4" custScaleX="81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E9F08F-CA25-4BFD-A700-221305EDBE1A}" type="presOf" srcId="{4BAD2B5C-EE20-4F09-8BAB-68E3957606BD}" destId="{2D12741B-88FE-4B2D-8326-AA04099A3416}" srcOrd="0" destOrd="0" presId="urn:microsoft.com/office/officeart/2005/8/layout/hProcess9"/>
    <dgm:cxn modelId="{3FB3D3B1-258F-45FC-A34C-7BA56991247B}" srcId="{4BAD2B5C-EE20-4F09-8BAB-68E3957606BD}" destId="{CD8DBC2B-CAF3-4053-8182-5158ED864761}" srcOrd="1" destOrd="0" parTransId="{6151EF72-7E8D-4690-848A-772D6E19E276}" sibTransId="{EFED88E7-F8AB-4F1C-8F95-174A0F978839}"/>
    <dgm:cxn modelId="{902E8A65-A851-4053-94B0-C4F7DA477019}" type="presOf" srcId="{86660772-5888-429F-9529-108933940561}" destId="{CFB7CC1E-3387-4920-9FF4-61297ED9BCE1}" srcOrd="0" destOrd="0" presId="urn:microsoft.com/office/officeart/2005/8/layout/hProcess9"/>
    <dgm:cxn modelId="{4A51F66B-B581-443C-9EBD-06B085D5F94B}" srcId="{4BAD2B5C-EE20-4F09-8BAB-68E3957606BD}" destId="{86660772-5888-429F-9529-108933940561}" srcOrd="3" destOrd="0" parTransId="{CDE92A48-A353-48B8-AE08-504F85014A72}" sibTransId="{DD3726BE-7024-4B1B-9786-856FF7D26E03}"/>
    <dgm:cxn modelId="{F7679A10-50A1-45D8-BE58-AF984481E702}" srcId="{4BAD2B5C-EE20-4F09-8BAB-68E3957606BD}" destId="{CF80F517-A7F6-4B46-AB08-39DCAADC2E27}" srcOrd="2" destOrd="0" parTransId="{5DAABEEC-068B-4550-9DEF-C4106EE4AD11}" sibTransId="{9B53E103-FFDC-49FC-838C-138E84D6E9E1}"/>
    <dgm:cxn modelId="{1A731E69-C7DA-44EE-A098-549D1A7CB8F6}" type="presOf" srcId="{1641A243-B5A2-4951-9034-17FF32914059}" destId="{FF4D4904-8CD1-499A-B62E-9578723A42B6}" srcOrd="0" destOrd="0" presId="urn:microsoft.com/office/officeart/2005/8/layout/hProcess9"/>
    <dgm:cxn modelId="{9359E169-4A5C-425D-A2FA-A2BE8FE886A0}" srcId="{4BAD2B5C-EE20-4F09-8BAB-68E3957606BD}" destId="{1641A243-B5A2-4951-9034-17FF32914059}" srcOrd="0" destOrd="0" parTransId="{F650E173-7EC2-4774-9C4F-8074B145173A}" sibTransId="{01D11310-0C0F-4349-BC75-62EA3E1D41C5}"/>
    <dgm:cxn modelId="{5B1F0508-D03C-4A02-B27C-328243C1A5B4}" type="presOf" srcId="{CF80F517-A7F6-4B46-AB08-39DCAADC2E27}" destId="{133FFCEB-D56F-407E-9D4E-518F9F830EB6}" srcOrd="0" destOrd="0" presId="urn:microsoft.com/office/officeart/2005/8/layout/hProcess9"/>
    <dgm:cxn modelId="{CD2DC52E-7280-4EC0-B0BD-79B1415ADA03}" type="presOf" srcId="{CD8DBC2B-CAF3-4053-8182-5158ED864761}" destId="{93719FDD-BB0D-49BC-B37D-BC94996C130D}" srcOrd="0" destOrd="0" presId="urn:microsoft.com/office/officeart/2005/8/layout/hProcess9"/>
    <dgm:cxn modelId="{D862FFC0-3833-4609-BC58-DBB377AF791D}" type="presParOf" srcId="{2D12741B-88FE-4B2D-8326-AA04099A3416}" destId="{B6176CA6-0646-409A-AF46-23A5164A34F5}" srcOrd="0" destOrd="0" presId="urn:microsoft.com/office/officeart/2005/8/layout/hProcess9"/>
    <dgm:cxn modelId="{06E9A8FA-4C90-4D4B-B651-22087C2F9CA5}" type="presParOf" srcId="{2D12741B-88FE-4B2D-8326-AA04099A3416}" destId="{77775D96-8221-4835-8FD9-C4A3ED74C892}" srcOrd="1" destOrd="0" presId="urn:microsoft.com/office/officeart/2005/8/layout/hProcess9"/>
    <dgm:cxn modelId="{CF056911-DA57-4825-A59F-255748C46D1A}" type="presParOf" srcId="{77775D96-8221-4835-8FD9-C4A3ED74C892}" destId="{FF4D4904-8CD1-499A-B62E-9578723A42B6}" srcOrd="0" destOrd="0" presId="urn:microsoft.com/office/officeart/2005/8/layout/hProcess9"/>
    <dgm:cxn modelId="{BF2CF2C8-74CA-46C5-906A-ADAEB84237AC}" type="presParOf" srcId="{77775D96-8221-4835-8FD9-C4A3ED74C892}" destId="{A00D3C76-05C3-4F48-94C8-705C3A35E29B}" srcOrd="1" destOrd="0" presId="urn:microsoft.com/office/officeart/2005/8/layout/hProcess9"/>
    <dgm:cxn modelId="{15544198-5861-4739-8433-7D2958E98DC9}" type="presParOf" srcId="{77775D96-8221-4835-8FD9-C4A3ED74C892}" destId="{93719FDD-BB0D-49BC-B37D-BC94996C130D}" srcOrd="2" destOrd="0" presId="urn:microsoft.com/office/officeart/2005/8/layout/hProcess9"/>
    <dgm:cxn modelId="{84D93B7B-78E0-4FC8-B539-EE7A5A7F440F}" type="presParOf" srcId="{77775D96-8221-4835-8FD9-C4A3ED74C892}" destId="{F6675DFA-A2E9-49FA-BE2A-28FDFEE95886}" srcOrd="3" destOrd="0" presId="urn:microsoft.com/office/officeart/2005/8/layout/hProcess9"/>
    <dgm:cxn modelId="{9E650B60-EE18-4E54-BAA5-75BD56598F72}" type="presParOf" srcId="{77775D96-8221-4835-8FD9-C4A3ED74C892}" destId="{133FFCEB-D56F-407E-9D4E-518F9F830EB6}" srcOrd="4" destOrd="0" presId="urn:microsoft.com/office/officeart/2005/8/layout/hProcess9"/>
    <dgm:cxn modelId="{67154FFE-1889-4D09-A461-60540CFB1E5E}" type="presParOf" srcId="{77775D96-8221-4835-8FD9-C4A3ED74C892}" destId="{CD7F792D-E60B-47A6-92E5-CDD8A582547F}" srcOrd="5" destOrd="0" presId="urn:microsoft.com/office/officeart/2005/8/layout/hProcess9"/>
    <dgm:cxn modelId="{5E2BEC80-1A27-45FB-9B55-ED68606507FB}" type="presParOf" srcId="{77775D96-8221-4835-8FD9-C4A3ED74C892}" destId="{CFB7CC1E-3387-4920-9FF4-61297ED9BCE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51990-2927-4386-8C0D-8F0A9AB7E1A1}">
      <dsp:nvSpPr>
        <dsp:cNvPr id="0" name=""/>
        <dsp:cNvSpPr/>
      </dsp:nvSpPr>
      <dsp:spPr>
        <a:xfrm>
          <a:off x="1524000" y="1109903"/>
          <a:ext cx="2765022" cy="2765022"/>
        </a:xfrm>
        <a:prstGeom prst="ellipse">
          <a:avLst/>
        </a:prstGeom>
        <a:solidFill>
          <a:srgbClr val="C1DCF1"/>
        </a:solidFill>
        <a:ln>
          <a:noFill/>
        </a:ln>
        <a:effectLst/>
        <a:scene3d>
          <a:camera prst="isometricOffAxis2Left" zoom="95000">
            <a:rot lat="1200000" lon="1560000" rev="60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Умный город</a:t>
          </a:r>
          <a:endParaRPr lang="ru-RU" sz="2400" b="1" kern="1200" dirty="0"/>
        </a:p>
      </dsp:txBody>
      <dsp:txXfrm>
        <a:off x="1928928" y="1514831"/>
        <a:ext cx="1955166" cy="1955166"/>
      </dsp:txXfrm>
    </dsp:sp>
    <dsp:sp modelId="{4AA3B6A0-3051-4827-A4F6-46B9AFF8269A}">
      <dsp:nvSpPr>
        <dsp:cNvPr id="0" name=""/>
        <dsp:cNvSpPr/>
      </dsp:nvSpPr>
      <dsp:spPr>
        <a:xfrm>
          <a:off x="2204344" y="493"/>
          <a:ext cx="1382511" cy="1382511"/>
        </a:xfrm>
        <a:prstGeom prst="ellipse">
          <a:avLst/>
        </a:prstGeom>
        <a:solidFill>
          <a:srgbClr val="C1DCF1"/>
        </a:solidFill>
        <a:ln>
          <a:noFill/>
        </a:ln>
        <a:effectLst/>
        <a:scene3d>
          <a:camera prst="isometricOffAxis2Left" zoom="95000">
            <a:rot lat="1200000" lon="1560000" rev="60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Умное управление</a:t>
          </a:r>
          <a:endParaRPr lang="ru-RU" sz="1400" kern="1200" dirty="0"/>
        </a:p>
      </dsp:txBody>
      <dsp:txXfrm>
        <a:off x="2406808" y="202957"/>
        <a:ext cx="977583" cy="977583"/>
      </dsp:txXfrm>
    </dsp:sp>
    <dsp:sp modelId="{AE8CBD06-8042-4354-8537-B9202ABFBB6A}">
      <dsp:nvSpPr>
        <dsp:cNvPr id="0" name=""/>
        <dsp:cNvSpPr/>
      </dsp:nvSpPr>
      <dsp:spPr>
        <a:xfrm>
          <a:off x="4005010" y="1801159"/>
          <a:ext cx="1382511" cy="1382511"/>
        </a:xfrm>
        <a:prstGeom prst="ellipse">
          <a:avLst/>
        </a:prstGeom>
        <a:solidFill>
          <a:srgbClr val="C1DCF1"/>
        </a:solidFill>
        <a:ln>
          <a:noFill/>
        </a:ln>
        <a:effectLst/>
        <a:scene3d>
          <a:camera prst="isometricOffAxis2Left" zoom="95000">
            <a:rot lat="1200000" lon="1560000" rev="60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Умная экономика</a:t>
          </a:r>
          <a:endParaRPr lang="ru-RU" sz="1400" kern="1200" dirty="0"/>
        </a:p>
      </dsp:txBody>
      <dsp:txXfrm>
        <a:off x="4207474" y="2003623"/>
        <a:ext cx="977583" cy="977583"/>
      </dsp:txXfrm>
    </dsp:sp>
    <dsp:sp modelId="{1A3097BC-1954-4EB4-BB5F-6751019F08FF}">
      <dsp:nvSpPr>
        <dsp:cNvPr id="0" name=""/>
        <dsp:cNvSpPr/>
      </dsp:nvSpPr>
      <dsp:spPr>
        <a:xfrm>
          <a:off x="2204344" y="3601825"/>
          <a:ext cx="1382511" cy="1382511"/>
        </a:xfrm>
        <a:prstGeom prst="ellipse">
          <a:avLst/>
        </a:prstGeom>
        <a:solidFill>
          <a:srgbClr val="C1DCF1">
            <a:alpha val="68000"/>
          </a:srgbClr>
        </a:solidFill>
        <a:ln>
          <a:noFill/>
        </a:ln>
        <a:effectLst/>
        <a:scene3d>
          <a:camera prst="isometricOffAxis2Left" zoom="95000">
            <a:rot lat="1200000" lon="1560000" rev="60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Умная </a:t>
          </a:r>
          <a:r>
            <a:rPr lang="ru-RU" sz="1400" kern="1200" dirty="0" err="1" smtClean="0"/>
            <a:t>инфра-структура</a:t>
          </a:r>
          <a:endParaRPr lang="ru-RU" sz="1400" kern="1200" dirty="0"/>
        </a:p>
      </dsp:txBody>
      <dsp:txXfrm>
        <a:off x="2406808" y="3804289"/>
        <a:ext cx="977583" cy="977583"/>
      </dsp:txXfrm>
    </dsp:sp>
    <dsp:sp modelId="{EB861E6E-2162-4580-A7C3-74E6F3FC8DBA}">
      <dsp:nvSpPr>
        <dsp:cNvPr id="0" name=""/>
        <dsp:cNvSpPr/>
      </dsp:nvSpPr>
      <dsp:spPr>
        <a:xfrm>
          <a:off x="403678" y="1801159"/>
          <a:ext cx="1382511" cy="1382511"/>
        </a:xfrm>
        <a:prstGeom prst="ellipse">
          <a:avLst/>
        </a:prstGeom>
        <a:solidFill>
          <a:srgbClr val="C1DCF1"/>
        </a:solidFill>
        <a:ln>
          <a:noFill/>
        </a:ln>
        <a:effectLst/>
        <a:scene3d>
          <a:camera prst="isometricOffAxis2Left" zoom="95000">
            <a:rot lat="1200000" lon="1560000" rev="60000"/>
          </a:camera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комфорта</a:t>
          </a:r>
          <a:endParaRPr lang="ru-RU" sz="1400" kern="1200" dirty="0"/>
        </a:p>
      </dsp:txBody>
      <dsp:txXfrm>
        <a:off x="606142" y="2003623"/>
        <a:ext cx="977583" cy="977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166BB-22D1-4E19-A0B0-ED724A924B52}">
      <dsp:nvSpPr>
        <dsp:cNvPr id="0" name=""/>
        <dsp:cNvSpPr/>
      </dsp:nvSpPr>
      <dsp:spPr>
        <a:xfrm rot="5400000">
          <a:off x="5242355" y="-2317312"/>
          <a:ext cx="381535" cy="5113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Конечные объекты сети связи (хосты): физические пользователи, организации, предприятия, мобильные клиенты, сетевые устройства.</a:t>
          </a:r>
          <a:endParaRPr lang="ru-RU" sz="1000" kern="1200" dirty="0"/>
        </a:p>
      </dsp:txBody>
      <dsp:txXfrm rot="-5400000">
        <a:off x="2876359" y="67309"/>
        <a:ext cx="5094903" cy="344285"/>
      </dsp:txXfrm>
    </dsp:sp>
    <dsp:sp modelId="{EE91CC2F-F643-4F36-8E26-A5D54CC6D35F}">
      <dsp:nvSpPr>
        <dsp:cNvPr id="0" name=""/>
        <dsp:cNvSpPr/>
      </dsp:nvSpPr>
      <dsp:spPr>
        <a:xfrm>
          <a:off x="0" y="0"/>
          <a:ext cx="2876359" cy="476919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1. Объект сети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3281" y="23281"/>
        <a:ext cx="2829797" cy="430357"/>
      </dsp:txXfrm>
    </dsp:sp>
    <dsp:sp modelId="{AA1B0155-7189-4736-BC92-BA40D28A08EB}">
      <dsp:nvSpPr>
        <dsp:cNvPr id="0" name=""/>
        <dsp:cNvSpPr/>
      </dsp:nvSpPr>
      <dsp:spPr>
        <a:xfrm rot="5400000">
          <a:off x="5242355" y="-1816547"/>
          <a:ext cx="381535" cy="5113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Транспортировка и маршрутизация информационных потоков.</a:t>
          </a:r>
          <a:endParaRPr lang="ru-RU" sz="1000" kern="1200" dirty="0"/>
        </a:p>
      </dsp:txBody>
      <dsp:txXfrm rot="-5400000">
        <a:off x="2876359" y="568074"/>
        <a:ext cx="5094903" cy="344285"/>
      </dsp:txXfrm>
    </dsp:sp>
    <dsp:sp modelId="{1E0B28D1-C039-445D-B3FB-47347CBC257E}">
      <dsp:nvSpPr>
        <dsp:cNvPr id="0" name=""/>
        <dsp:cNvSpPr/>
      </dsp:nvSpPr>
      <dsp:spPr>
        <a:xfrm>
          <a:off x="0" y="501757"/>
          <a:ext cx="2876359" cy="476919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2. Узел сети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23281" y="525038"/>
        <a:ext cx="2829797" cy="430357"/>
      </dsp:txXfrm>
    </dsp:sp>
    <dsp:sp modelId="{F3E4DBBD-89A1-43E9-9EB6-FE711F9E27F8}">
      <dsp:nvSpPr>
        <dsp:cNvPr id="0" name=""/>
        <dsp:cNvSpPr/>
      </dsp:nvSpPr>
      <dsp:spPr>
        <a:xfrm rot="5400000">
          <a:off x="5242355" y="-1315781"/>
          <a:ext cx="381535" cy="5113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Обеспечение обработки  и управления информационных потоков.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АРМ инженеров </a:t>
          </a:r>
          <a:r>
            <a:rPr lang="en-US" sz="1000" kern="1200" dirty="0" smtClean="0"/>
            <a:t> </a:t>
          </a:r>
          <a:r>
            <a:rPr lang="ru-RU" sz="1000" kern="1200" dirty="0" smtClean="0"/>
            <a:t>и АРМ Диспетчеров.</a:t>
          </a:r>
          <a:endParaRPr lang="ru-RU" sz="1000" kern="1200" dirty="0"/>
        </a:p>
      </dsp:txBody>
      <dsp:txXfrm rot="-5400000">
        <a:off x="2876359" y="1068840"/>
        <a:ext cx="5094903" cy="344285"/>
      </dsp:txXfrm>
    </dsp:sp>
    <dsp:sp modelId="{A73EA6CD-1B6C-4C3C-84DF-C7BA4D3087D2}">
      <dsp:nvSpPr>
        <dsp:cNvPr id="0" name=""/>
        <dsp:cNvSpPr/>
      </dsp:nvSpPr>
      <dsp:spPr>
        <a:xfrm>
          <a:off x="0" y="1002522"/>
          <a:ext cx="2876359" cy="476919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3. Районный </a:t>
          </a:r>
          <a:r>
            <a:rPr lang="ru-RU" sz="1200" b="1" kern="1200" dirty="0" smtClean="0">
              <a:solidFill>
                <a:schemeClr val="bg1"/>
              </a:solidFill>
            </a:rPr>
            <a:t>узел, базовая станция</a:t>
          </a:r>
          <a:endParaRPr lang="ru-RU" sz="1200" b="1" i="0" u="none" kern="1200" dirty="0">
            <a:solidFill>
              <a:schemeClr val="bg1"/>
            </a:solidFill>
          </a:endParaRPr>
        </a:p>
      </dsp:txBody>
      <dsp:txXfrm>
        <a:off x="23281" y="1025803"/>
        <a:ext cx="2829797" cy="430357"/>
      </dsp:txXfrm>
    </dsp:sp>
    <dsp:sp modelId="{F608BBB6-5432-4676-9F01-24AF0EBC6F8C}">
      <dsp:nvSpPr>
        <dsp:cNvPr id="0" name=""/>
        <dsp:cNvSpPr/>
      </dsp:nvSpPr>
      <dsp:spPr>
        <a:xfrm rot="5400000">
          <a:off x="5242355" y="-815015"/>
          <a:ext cx="381535" cy="511352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u="none" kern="1200" dirty="0" smtClean="0"/>
            <a:t>Информационный центр на основе единого программного обеспечения.</a:t>
          </a:r>
          <a:endParaRPr lang="ru-RU" sz="1000" b="0" i="0" u="none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u="none" kern="1200" dirty="0" smtClean="0"/>
            <a:t>В автоматическом режиме ведётся аналитика данных. </a:t>
          </a:r>
          <a:endParaRPr lang="ru-RU" sz="1000" b="0" i="0" u="none" kern="1200" dirty="0"/>
        </a:p>
      </dsp:txBody>
      <dsp:txXfrm rot="-5400000">
        <a:off x="2876359" y="1569606"/>
        <a:ext cx="5094903" cy="344285"/>
      </dsp:txXfrm>
    </dsp:sp>
    <dsp:sp modelId="{7B926A7E-CDF1-4171-B7E6-A16A11384DDF}">
      <dsp:nvSpPr>
        <dsp:cNvPr id="0" name=""/>
        <dsp:cNvSpPr/>
      </dsp:nvSpPr>
      <dsp:spPr>
        <a:xfrm>
          <a:off x="0" y="1503288"/>
          <a:ext cx="2876359" cy="476919"/>
        </a:xfrm>
        <a:prstGeom prst="round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35000">
              <a:schemeClr val="accent2">
                <a:lumMod val="7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dirty="0" smtClean="0">
              <a:solidFill>
                <a:schemeClr val="bg1"/>
              </a:solidFill>
            </a:rPr>
            <a:t>4. Командный центр</a:t>
          </a:r>
          <a:endParaRPr lang="ru-RU" sz="1200" b="1" i="0" u="none" kern="1200" dirty="0">
            <a:solidFill>
              <a:schemeClr val="bg1"/>
            </a:solidFill>
          </a:endParaRPr>
        </a:p>
      </dsp:txBody>
      <dsp:txXfrm>
        <a:off x="23281" y="1526569"/>
        <a:ext cx="2829797" cy="430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76CA6-0646-409A-AF46-23A5164A34F5}">
      <dsp:nvSpPr>
        <dsp:cNvPr id="0" name=""/>
        <dsp:cNvSpPr/>
      </dsp:nvSpPr>
      <dsp:spPr>
        <a:xfrm>
          <a:off x="674369" y="0"/>
          <a:ext cx="7642860" cy="3124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D4904-8CD1-499A-B62E-9578723A42B6}">
      <dsp:nvSpPr>
        <dsp:cNvPr id="0" name=""/>
        <dsp:cNvSpPr/>
      </dsp:nvSpPr>
      <dsp:spPr>
        <a:xfrm>
          <a:off x="4406" y="937260"/>
          <a:ext cx="2303446" cy="124968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концепции «Умный город». Формирование ТЗ</a:t>
          </a:r>
          <a:endParaRPr lang="ru-RU" sz="1500" kern="1200" dirty="0"/>
        </a:p>
      </dsp:txBody>
      <dsp:txXfrm>
        <a:off x="65410" y="998264"/>
        <a:ext cx="2181438" cy="1127672"/>
      </dsp:txXfrm>
    </dsp:sp>
    <dsp:sp modelId="{93719FDD-BB0D-49BC-B37D-BC94996C130D}">
      <dsp:nvSpPr>
        <dsp:cNvPr id="0" name=""/>
        <dsp:cNvSpPr/>
      </dsp:nvSpPr>
      <dsp:spPr>
        <a:xfrm>
          <a:off x="2427880" y="937260"/>
          <a:ext cx="2146836" cy="124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Выполнение проектной и рабочей документации</a:t>
          </a:r>
          <a:endParaRPr lang="ru-RU" sz="1500" kern="1200" dirty="0"/>
        </a:p>
      </dsp:txBody>
      <dsp:txXfrm>
        <a:off x="2488884" y="998264"/>
        <a:ext cx="2024828" cy="1127672"/>
      </dsp:txXfrm>
    </dsp:sp>
    <dsp:sp modelId="{133FFCEB-D56F-407E-9D4E-518F9F830EB6}">
      <dsp:nvSpPr>
        <dsp:cNvPr id="0" name=""/>
        <dsp:cNvSpPr/>
      </dsp:nvSpPr>
      <dsp:spPr>
        <a:xfrm>
          <a:off x="4694745" y="937260"/>
          <a:ext cx="2094820" cy="124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программного обеспечения. Монтаж и пуско-наладочные работы</a:t>
          </a:r>
          <a:endParaRPr lang="ru-RU" sz="1500" kern="1200" dirty="0"/>
        </a:p>
      </dsp:txBody>
      <dsp:txXfrm>
        <a:off x="4755749" y="998264"/>
        <a:ext cx="1972812" cy="1127672"/>
      </dsp:txXfrm>
    </dsp:sp>
    <dsp:sp modelId="{CFB7CC1E-3387-4920-9FF4-61297ED9BCE1}">
      <dsp:nvSpPr>
        <dsp:cNvPr id="0" name=""/>
        <dsp:cNvSpPr/>
      </dsp:nvSpPr>
      <dsp:spPr>
        <a:xfrm>
          <a:off x="6909593" y="937260"/>
          <a:ext cx="2077600" cy="124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Эксплуатация системы</a:t>
          </a:r>
          <a:endParaRPr lang="ru-RU" sz="1500" kern="1200" dirty="0"/>
        </a:p>
      </dsp:txBody>
      <dsp:txXfrm>
        <a:off x="6970597" y="998264"/>
        <a:ext cx="1955592" cy="1127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7" rIns="99035" bIns="4951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D660CB0-3C18-4FA0-A2DE-A242F0CB6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524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660CB0-3C18-4FA0-A2DE-A242F0CB6B4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7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866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902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60062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DDF1-0E3F-47DF-A29E-462FCA9F4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2758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9E81-5A9F-4439-856E-C92ABC73D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3216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1092-BAB7-4BC3-9814-A57A35C66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39060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6828-EF23-4D21-AF00-5470B19FA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4600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6E75-F00B-45CA-B1A5-F63D125CA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3040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C854F-4A97-481D-BDD4-014608F4F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95620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F65CD-C7F8-4CEF-9506-F1BCE836D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50885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B06B-CC05-485A-AEF7-A722D2EBB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045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0987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A2734-B480-4E89-B997-550AB890B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53980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76BD-865D-4BBB-9168-F876E2933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6594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BC22-1A9C-4C96-A86C-EFFA0E42C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1816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CBE90-61B1-41EA-AEE8-AA6067A85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54512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E367-79DF-4584-89F4-C6BE1586D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489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F167-212B-45E5-97D1-8EA46613D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8466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9497-582B-45F7-BFC8-B183AB2FB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4965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AF89-0B16-4593-9A3A-6192F2432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15099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C1C2-23EF-432C-AF7D-F763EA6D5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24637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8313-9828-4A4C-994F-F0CDF0929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5744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90689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F0C8F-3787-40DB-9833-C812D107E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7251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FE9D-2D1C-46C7-BC9C-355667F4B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7838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82FB-1F9A-4D20-B751-FCD4D0114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98941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2893-B581-49C3-8800-2D6F6D83B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09043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7788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331F-47D5-4F27-BC0F-7A7BA1B62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11940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C47A2-5898-4E3F-9290-1142EE6B3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0642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1E07E-B582-42FB-B16C-BA7BE594F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3908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1283-40F3-487D-981E-94A8D2E11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29218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87AE3-E843-4D67-99F3-158CCB8C7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7197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26CD9-029F-4108-BDF2-F8BAAEB31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9871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5741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2685D-2154-43AF-83E6-08106281B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677540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6060-5C86-4846-9DAD-AEE20E554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6999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CCBF-FA60-4110-BDD6-730FCA5E5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83742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6F1C3-0E66-468A-A69C-EA932C369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21831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0708-34D8-4F32-861B-EB0DF9BE2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20633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25696-9782-4794-9DD2-B0AC6AC16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74805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288B-C393-43AC-BE8C-CF5C94B9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21527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68F9-C05A-413A-8E79-DC362A2DC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8447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4857-251F-48C6-95A3-057FE6753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242671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ED357-8670-4EA2-8276-1C5C76286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5861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1924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4BA88-01D4-44EB-9F7B-EC07160E7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067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90E91-66D8-4987-9B07-870C188D5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74030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1E4B4-28D9-4DD2-83BE-03245EE71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27217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13AE-1098-4991-89A3-785D9AAA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82611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3B1A-9A0A-4622-ACFB-FC9739363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43388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B330-1C5E-44C8-9800-31FF092A0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65404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1033-5CFE-4109-98B2-776D6D91C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2735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12363"/>
      </p:ext>
    </p:extLst>
  </p:cSld>
  <p:clrMapOvr>
    <a:masterClrMapping/>
  </p:clrMapOvr>
  <p:transition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97657"/>
      </p:ext>
    </p:extLst>
  </p:cSld>
  <p:clrMapOvr>
    <a:masterClrMapping/>
  </p:clrMapOvr>
  <p:transition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4511557"/>
      </p:ext>
    </p:extLst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8699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65398"/>
      </p:ext>
    </p:extLst>
  </p:cSld>
  <p:clrMapOvr>
    <a:masterClrMapping/>
  </p:clrMapOvr>
  <p:transition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55606"/>
      </p:ext>
    </p:extLst>
  </p:cSld>
  <p:clrMapOvr>
    <a:masterClrMapping/>
  </p:clrMapOvr>
  <p:transition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15799"/>
      </p:ext>
    </p:extLst>
  </p:cSld>
  <p:clrMapOvr>
    <a:masterClrMapping/>
  </p:clrMapOvr>
  <p:transition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29964"/>
      </p:ext>
    </p:extLst>
  </p:cSld>
  <p:clrMapOvr>
    <a:masterClrMapping/>
  </p:clrMapOvr>
  <p:transition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1184783"/>
      </p:ext>
    </p:extLst>
  </p:cSld>
  <p:clrMapOvr>
    <a:masterClrMapping/>
  </p:clrMapOvr>
  <p:transition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9578478"/>
      </p:ext>
    </p:extLst>
  </p:cSld>
  <p:clrMapOvr>
    <a:masterClrMapping/>
  </p:clrMapOvr>
  <p:transition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54317"/>
      </p:ext>
    </p:extLst>
  </p:cSld>
  <p:clrMapOvr>
    <a:masterClrMapping/>
  </p:clrMapOvr>
  <p:transition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51419"/>
      </p:ext>
    </p:extLst>
  </p:cSld>
  <p:clrMapOvr>
    <a:masterClrMapping/>
  </p:clrMapOvr>
  <p:transition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42072"/>
      </p:ext>
    </p:extLst>
  </p:cSld>
  <p:clrMapOvr>
    <a:masterClrMapping/>
  </p:clrMapOvr>
  <p:transition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78830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47211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5088364"/>
      </p:ext>
    </p:extLst>
  </p:cSld>
  <p:clrMapOvr>
    <a:masterClrMapping/>
  </p:clrMapOvr>
  <p:transition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35872"/>
      </p:ext>
    </p:extLst>
  </p:cSld>
  <p:clrMapOvr>
    <a:masterClrMapping/>
  </p:clrMapOvr>
  <p:transition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12557"/>
      </p:ext>
    </p:extLst>
  </p:cSld>
  <p:clrMapOvr>
    <a:masterClrMapping/>
  </p:clrMapOvr>
  <p:transition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11565"/>
      </p:ext>
    </p:extLst>
  </p:cSld>
  <p:clrMapOvr>
    <a:masterClrMapping/>
  </p:clrMapOvr>
  <p:transition>
    <p:spli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39943"/>
      </p:ext>
    </p:extLst>
  </p:cSld>
  <p:clrMapOvr>
    <a:masterClrMapping/>
  </p:clrMapOvr>
  <p:transition>
    <p:spli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4256437"/>
      </p:ext>
    </p:extLst>
  </p:cSld>
  <p:clrMapOvr>
    <a:masterClrMapping/>
  </p:clrMapOvr>
  <p:transition>
    <p:spli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4726546"/>
      </p:ext>
    </p:extLst>
  </p:cSld>
  <p:clrMapOvr>
    <a:masterClrMapping/>
  </p:clrMapOvr>
  <p:transition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8029"/>
      </p:ext>
    </p:extLst>
  </p:cSld>
  <p:clrMapOvr>
    <a:masterClrMapping/>
  </p:clrMapOvr>
  <p:transition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94506"/>
      </p:ext>
    </p:extLst>
  </p:cSld>
  <p:clrMapOvr>
    <a:masterClrMapping/>
  </p:clrMapOvr>
  <p:transition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08637"/>
      </p:ext>
    </p:extLst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35903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46797"/>
      </p:ext>
    </p:extLst>
  </p:cSld>
  <p:clrMapOvr>
    <a:masterClrMapping/>
  </p:clrMapOvr>
  <p:transition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8089233"/>
      </p:ext>
    </p:extLst>
  </p:cSld>
  <p:clrMapOvr>
    <a:masterClrMapping/>
  </p:clrMapOvr>
  <p:transition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79928"/>
      </p:ext>
    </p:extLst>
  </p:cSld>
  <p:clrMapOvr>
    <a:masterClrMapping/>
  </p:clrMapOvr>
  <p:transition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56696"/>
      </p:ext>
    </p:extLst>
  </p:cSld>
  <p:clrMapOvr>
    <a:masterClrMapping/>
  </p:clrMapOvr>
  <p:transition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09596"/>
      </p:ext>
    </p:extLst>
  </p:cSld>
  <p:clrMapOvr>
    <a:masterClrMapping/>
  </p:clrMapOvr>
  <p:transition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301488"/>
      </p:ext>
    </p:extLst>
  </p:cSld>
  <p:clrMapOvr>
    <a:masterClrMapping/>
  </p:clrMapOvr>
  <p:transition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9150151"/>
      </p:ext>
    </p:extLst>
  </p:cSld>
  <p:clrMapOvr>
    <a:masterClrMapping/>
  </p:clrMapOvr>
  <p:transition>
    <p:spli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9101528"/>
      </p:ext>
    </p:extLst>
  </p:cSld>
  <p:clrMapOvr>
    <a:masterClrMapping/>
  </p:clrMapOvr>
  <p:transition>
    <p:spli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75955"/>
      </p:ext>
    </p:extLst>
  </p:cSld>
  <p:clrMapOvr>
    <a:masterClrMapping/>
  </p:clrMapOvr>
  <p:transition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67463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1765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" Target="../slides/slide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" Target="../slides/slide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44C8B78F-8361-4933-B6EC-B3BE5D093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4454" name="Oval 6">
            <a:hlinkClick r:id="rId14" action="ppaction://hlinksldjump" tooltip="Перейти в начало первого раздела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4455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4456" name="Oval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5DE3EB1A-D8A3-4124-BCC8-2235AFA28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9" name="Oval 3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12680" name="Oval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12681" name="Oval 4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25721ABB-436C-473F-BB3F-89AA8F3CA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4718" name="Oval 3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486525" y="1022350"/>
            <a:ext cx="287338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14719" name="Oval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865938" y="1022350"/>
            <a:ext cx="287337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14720" name="Oval 3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46938" y="1022350"/>
            <a:ext cx="287337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Arial" pitchFamily="34" charset="0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9E1F8289-B57C-489A-8922-7881B5033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1" dirty="0">
                <a:solidFill>
                  <a:schemeClr val="hlink"/>
                </a:solidFill>
                <a:latin typeface="Arial" pitchFamily="34" charset="0"/>
              </a:rPr>
              <a:t>www.rosatom.ru</a:t>
            </a:r>
            <a:endParaRPr lang="ru-RU" sz="14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solidFill>
            <a:schemeClr val="bg1"/>
          </a:solidFill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hlin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3" name="Oval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4" name="Oval 8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3</a:t>
            </a:r>
          </a:p>
        </p:txBody>
      </p:sp>
      <p:pic>
        <p:nvPicPr>
          <p:cNvPr id="6150" name="Picture 13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1">
                <a:solidFill>
                  <a:schemeClr val="hlink"/>
                </a:solidFill>
                <a:latin typeface="Arial" pitchFamily="34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Oval 3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hlin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" name="Oval 3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71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1266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511175"/>
            <a:ext cx="13922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2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612775" y="5554663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1">
                <a:solidFill>
                  <a:schemeClr val="hlink"/>
                </a:solidFill>
                <a:latin typeface="Arial" pitchFamily="34" charset="0"/>
              </a:rPr>
              <a:t>www.rosatom.ru</a:t>
            </a:r>
            <a:endParaRPr lang="ru-RU" sz="1400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Oval 3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705475" y="1076325"/>
            <a:ext cx="360363" cy="360363"/>
          </a:xfrm>
          <a:prstGeom prst="ellipse">
            <a:avLst/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4" name="Oval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69013" y="1076325"/>
            <a:ext cx="360362" cy="36036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" name="Oval 41"/>
          <p:cNvSpPr>
            <a:spLocks noChangeArrowheads="1"/>
          </p:cNvSpPr>
          <p:nvPr/>
        </p:nvSpPr>
        <p:spPr bwMode="auto">
          <a:xfrm>
            <a:off x="6432550" y="1076325"/>
            <a:ext cx="360363" cy="360363"/>
          </a:xfrm>
          <a:prstGeom prst="ellipse">
            <a:avLst/>
          </a:prstGeom>
          <a:solidFill>
            <a:schemeClr val="bg1"/>
          </a:solidFill>
          <a:ln w="2857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ru-RU" sz="2400" b="1">
                <a:solidFill>
                  <a:schemeClr val="hlin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14716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7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7"/>
          <p:cNvSpPr>
            <a:spLocks noChangeArrowheads="1"/>
          </p:cNvSpPr>
          <p:nvPr/>
        </p:nvSpPr>
        <p:spPr bwMode="auto">
          <a:xfrm>
            <a:off x="381000" y="152400"/>
            <a:ext cx="1447800" cy="1752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09800" y="1524000"/>
            <a:ext cx="69342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533400" y="23622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800" b="1" dirty="0" smtClean="0">
                <a:solidFill>
                  <a:schemeClr val="hlink"/>
                </a:solidFill>
              </a:rPr>
              <a:t>Умное здание  </a:t>
            </a:r>
          </a:p>
          <a:p>
            <a:pPr eaLnBrk="1" hangingPunct="1"/>
            <a:r>
              <a:rPr lang="ru-RU" altLang="ru-RU" sz="3800" b="1" dirty="0" smtClean="0">
                <a:solidFill>
                  <a:schemeClr val="hlink"/>
                </a:solidFill>
              </a:rPr>
              <a:t>Умный квартал  </a:t>
            </a:r>
          </a:p>
          <a:p>
            <a:pPr eaLnBrk="1" hangingPunct="1"/>
            <a:r>
              <a:rPr lang="ru-RU" altLang="ru-RU" sz="3800" b="1" dirty="0" smtClean="0">
                <a:solidFill>
                  <a:schemeClr val="hlink"/>
                </a:solidFill>
              </a:rPr>
              <a:t>Умный город</a:t>
            </a:r>
            <a:endParaRPr lang="ru-RU" altLang="ru-RU" sz="3800" b="1" dirty="0">
              <a:solidFill>
                <a:schemeClr val="hlink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2067"/>
            <a:ext cx="2438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Объекты «Умного города»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Умные здания и сооружения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62000" y="1600200"/>
            <a:ext cx="7913688" cy="4238942"/>
            <a:chOff x="419100" y="1624012"/>
            <a:chExt cx="7913688" cy="4238942"/>
          </a:xfrm>
        </p:grpSpPr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3048000" y="2039937"/>
              <a:ext cx="355600" cy="36988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66CC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solidFill>
                  <a:srgbClr val="414142"/>
                </a:solidFill>
              </a:endParaRPr>
            </a:p>
          </p:txBody>
        </p:sp>
        <p:pic>
          <p:nvPicPr>
            <p:cNvPr id="6" name="Picture 21" descr="E003037_buildings-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" y="2251075"/>
              <a:ext cx="2409869" cy="3611879"/>
            </a:xfrm>
            <a:prstGeom prst="rect">
              <a:avLst/>
            </a:prstGeom>
            <a:noFill/>
          </p:spPr>
        </p:pic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3249568" y="1624012"/>
              <a:ext cx="5083220" cy="492125"/>
            </a:xfrm>
            <a:prstGeom prst="roundRect">
              <a:avLst>
                <a:gd name="adj" fmla="val 19032"/>
              </a:avLst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714375">
                <a:lnSpc>
                  <a:spcPct val="80000"/>
                </a:lnSpc>
                <a:buFont typeface="Arial" pitchFamily="34" charset="0"/>
                <a:buNone/>
              </a:pPr>
              <a:r>
                <a:rPr lang="ru-RU" sz="1600" dirty="0" smtClean="0">
                  <a:solidFill>
                    <a:srgbClr val="595959"/>
                  </a:solidFill>
                </a:rPr>
                <a:t>Интеллектуальная адаптивная</a:t>
              </a:r>
            </a:p>
            <a:p>
              <a:pPr marL="714375">
                <a:lnSpc>
                  <a:spcPct val="80000"/>
                </a:lnSpc>
                <a:buFont typeface="Arial" pitchFamily="34" charset="0"/>
                <a:buNone/>
              </a:pPr>
              <a:r>
                <a:rPr lang="ru-RU" sz="1600" dirty="0" smtClean="0">
                  <a:solidFill>
                    <a:srgbClr val="595959"/>
                  </a:solidFill>
                </a:rPr>
                <a:t>система управления зданием</a:t>
              </a:r>
              <a:endParaRPr lang="en-US" sz="1600" dirty="0">
                <a:solidFill>
                  <a:srgbClr val="595959"/>
                </a:solidFill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468313" y="1624012"/>
              <a:ext cx="3494088" cy="492125"/>
            </a:xfrm>
            <a:prstGeom prst="roundRect">
              <a:avLst>
                <a:gd name="adj" fmla="val 19032"/>
              </a:avLst>
            </a:prstGeom>
            <a:solidFill>
              <a:schemeClr val="accent2"/>
            </a:solidFill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ru-RU" sz="1600" b="1" dirty="0" smtClean="0">
                  <a:solidFill>
                    <a:srgbClr val="FFFFFF"/>
                  </a:solidFill>
                </a:rPr>
                <a:t>Конвергенция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3251200" y="2722563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Зональные климатические системы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3251200" y="3071813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Управление естественным и искусственным освещением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auto">
            <a:xfrm>
              <a:off x="3251200" y="4818063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Системы безопасности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3251200" y="4468813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en-US" sz="1200" b="1" dirty="0" smtClean="0">
                  <a:solidFill>
                    <a:srgbClr val="FFFFFF"/>
                  </a:solidFill>
                </a:rPr>
                <a:t>IT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3251200" y="3421063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Распределение и учет потребления энергии и ресурсов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AutoShape 14"/>
            <p:cNvSpPr>
              <a:spLocks noChangeArrowheads="1"/>
            </p:cNvSpPr>
            <p:nvPr/>
          </p:nvSpPr>
          <p:spPr bwMode="auto">
            <a:xfrm>
              <a:off x="3251200" y="2386012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>
                  <a:solidFill>
                    <a:srgbClr val="FFFFFF"/>
                  </a:solidFill>
                </a:rPr>
                <a:t>Водоснабжение и водоотведение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3251200" y="4119563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>
                  <a:solidFill>
                    <a:srgbClr val="FFFFFF"/>
                  </a:solidFill>
                </a:rPr>
                <a:t>Б</a:t>
              </a:r>
              <a:r>
                <a:rPr lang="ru-RU" sz="1200" b="1" dirty="0" smtClean="0">
                  <a:solidFill>
                    <a:srgbClr val="FFFFFF"/>
                  </a:solidFill>
                </a:rPr>
                <a:t>есперебойное электропитание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3249568" y="3778251"/>
              <a:ext cx="5081588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Возобновляемые источники энергии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3249568" y="5167842"/>
              <a:ext cx="5083220" cy="274637"/>
            </a:xfrm>
            <a:prstGeom prst="roundRect">
              <a:avLst>
                <a:gd name="adj" fmla="val 38787"/>
              </a:avLst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lIns="182880" anchor="ctr"/>
            <a:lstStyle/>
            <a:p>
              <a:r>
                <a:rPr lang="ru-RU" sz="1200" b="1" dirty="0" smtClean="0">
                  <a:solidFill>
                    <a:srgbClr val="FFFFFF"/>
                  </a:solidFill>
                </a:rPr>
                <a:t>Мониторинг инженерных </a:t>
              </a:r>
              <a:r>
                <a:rPr lang="ru-RU" sz="1200" b="1" dirty="0">
                  <a:solidFill>
                    <a:srgbClr val="FFFFFF"/>
                  </a:solidFill>
                </a:rPr>
                <a:t>конструкций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82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78265" y="1219200"/>
            <a:ext cx="3784052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8361634"/>
              </p:ext>
            </p:extLst>
          </p:nvPr>
        </p:nvGraphicFramePr>
        <p:xfrm>
          <a:off x="685800" y="4267200"/>
          <a:ext cx="7989888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Сеть передачи данных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609600" y="1591776"/>
            <a:ext cx="4267200" cy="24468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12700" algn="l" eaLnBrk="1" hangingPunct="1">
              <a:spcBef>
                <a:spcPts val="600"/>
              </a:spcBef>
            </a:pPr>
            <a:r>
              <a:rPr lang="ru-RU" altLang="ru-RU" sz="2000" dirty="0" smtClean="0">
                <a:solidFill>
                  <a:srgbClr val="414142"/>
                </a:solidFill>
              </a:rPr>
              <a:t>Принципы:</a:t>
            </a:r>
          </a:p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414142"/>
                </a:solidFill>
              </a:rPr>
              <a:t>Масштабируемость</a:t>
            </a:r>
          </a:p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414142"/>
                </a:solidFill>
              </a:rPr>
              <a:t>Доступность</a:t>
            </a:r>
          </a:p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414142"/>
                </a:solidFill>
              </a:rPr>
              <a:t>Универсальность</a:t>
            </a:r>
          </a:p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414142"/>
                </a:solidFill>
              </a:rPr>
              <a:t>Мобильность</a:t>
            </a:r>
          </a:p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414142"/>
                </a:solidFill>
              </a:rPr>
              <a:t>Единая виртуальная среда</a:t>
            </a:r>
          </a:p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414142"/>
                </a:solidFill>
              </a:rPr>
              <a:t>Единая городская физическая среда</a:t>
            </a:r>
          </a:p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400" dirty="0" smtClean="0">
                <a:solidFill>
                  <a:srgbClr val="414142"/>
                </a:solidFill>
              </a:rPr>
              <a:t>Информационная защита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38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495800" cy="267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Центр обработки и управления информацией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09019"/>
            <a:ext cx="3586903" cy="2810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371600"/>
            <a:ext cx="3886200" cy="282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sp>
        <p:nvSpPr>
          <p:cNvPr id="10" name="Rounded Rectangle 17"/>
          <p:cNvSpPr>
            <a:spLocks noChangeArrowheads="1"/>
          </p:cNvSpPr>
          <p:nvPr/>
        </p:nvSpPr>
        <p:spPr bwMode="auto">
          <a:xfrm>
            <a:off x="237098" y="4953000"/>
            <a:ext cx="4334902" cy="30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Мониторинг в реальном времени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8"/>
          <p:cNvSpPr>
            <a:spLocks noChangeArrowheads="1"/>
          </p:cNvSpPr>
          <p:nvPr/>
        </p:nvSpPr>
        <p:spPr bwMode="auto">
          <a:xfrm>
            <a:off x="4724400" y="4953000"/>
            <a:ext cx="4191000" cy="30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Гибкая отчетность. Аналитика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276671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/>
              <a:t>Показатели эффективности работы универсального контактного центра и обслуживающих его сотрудников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/>
              <a:t>Управление производительностью в реальном времени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/>
              <a:t>Обработка больших объемов данных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5257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/>
              <a:t>Объединение данных телефонии, </a:t>
            </a:r>
            <a:r>
              <a:rPr lang="ru-RU" sz="1200" dirty="0" err="1" smtClean="0"/>
              <a:t>веб-служб</a:t>
            </a:r>
            <a:r>
              <a:rPr lang="ru-RU" sz="1200" dirty="0" smtClean="0"/>
              <a:t>, дистанционного мониторинга и показателей процессов в едином формате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smtClean="0"/>
              <a:t>Детальная информация об обращениях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sz="1200" dirty="0" err="1" smtClean="0"/>
              <a:t>Преднастроенные</a:t>
            </a:r>
            <a:r>
              <a:rPr lang="ru-RU" sz="1200" dirty="0" smtClean="0"/>
              <a:t> информационные панели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05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умный город на примере системы водоснабжения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70" y="1219200"/>
            <a:ext cx="741123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2209800" y="2514600"/>
            <a:ext cx="5334000" cy="2590800"/>
          </a:xfrm>
          <a:prstGeom prst="roundRect">
            <a:avLst>
              <a:gd name="adj" fmla="val 6059"/>
            </a:avLst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Командный центр</a:t>
            </a:r>
          </a:p>
        </p:txBody>
      </p:sp>
      <p:sp>
        <p:nvSpPr>
          <p:cNvPr id="73" name="AutoShape 13"/>
          <p:cNvSpPr>
            <a:spLocks noChangeArrowheads="1"/>
          </p:cNvSpPr>
          <p:nvPr/>
        </p:nvSpPr>
        <p:spPr bwMode="auto">
          <a:xfrm>
            <a:off x="1600200" y="3810000"/>
            <a:ext cx="381000" cy="2438400"/>
          </a:xfrm>
          <a:prstGeom prst="roundRect">
            <a:avLst>
              <a:gd name="adj" fmla="val 19032"/>
            </a:avLst>
          </a:prstGeom>
          <a:solidFill>
            <a:schemeClr val="accent2"/>
          </a:solidFill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vert="vert270" wrap="none" anchor="ctr"/>
          <a:lstStyle/>
          <a:p>
            <a:r>
              <a:rPr lang="ru-RU" sz="1600" b="1" dirty="0" err="1" smtClean="0">
                <a:solidFill>
                  <a:srgbClr val="FFFFFF"/>
                </a:solidFill>
              </a:rPr>
              <a:t>Веб-сервисы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4" name="AutoShape 16"/>
          <p:cNvSpPr>
            <a:spLocks noChangeArrowheads="1"/>
          </p:cNvSpPr>
          <p:nvPr/>
        </p:nvSpPr>
        <p:spPr bwMode="auto">
          <a:xfrm>
            <a:off x="3200400" y="5486400"/>
            <a:ext cx="5081588" cy="274637"/>
          </a:xfrm>
          <a:prstGeom prst="roundRect">
            <a:avLst>
              <a:gd name="adj" fmla="val 38787"/>
            </a:avLst>
          </a:prstGeom>
          <a:solidFill>
            <a:schemeClr val="accent2"/>
          </a:solidFill>
          <a:ln w="12700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wrap="none" lIns="182880" anchor="ctr"/>
          <a:lstStyle/>
          <a:p>
            <a:r>
              <a:rPr lang="ru-RU" sz="1200" b="1" dirty="0" smtClean="0">
                <a:solidFill>
                  <a:srgbClr val="FFFFFF"/>
                </a:solidFill>
              </a:rPr>
              <a:t>Общегородская сеть передачи данных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94472"/>
            <a:ext cx="3124200" cy="19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utoShape 16"/>
          <p:cNvSpPr>
            <a:spLocks noChangeArrowheads="1"/>
          </p:cNvSpPr>
          <p:nvPr/>
        </p:nvSpPr>
        <p:spPr bwMode="auto">
          <a:xfrm>
            <a:off x="3352800" y="5745163"/>
            <a:ext cx="5081588" cy="274637"/>
          </a:xfrm>
          <a:prstGeom prst="roundRect">
            <a:avLst>
              <a:gd name="adj" fmla="val 38787"/>
            </a:avLst>
          </a:prstGeom>
          <a:solidFill>
            <a:schemeClr val="accent2"/>
          </a:solidFill>
          <a:ln w="12700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wrap="none" lIns="182880" anchor="ctr"/>
          <a:lstStyle/>
          <a:p>
            <a:r>
              <a:rPr lang="ru-RU" sz="1200" b="1" dirty="0" smtClean="0">
                <a:solidFill>
                  <a:srgbClr val="FFFFFF"/>
                </a:solidFill>
              </a:rPr>
              <a:t>Умные здания и сооружения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7" name="AutoShape 16"/>
          <p:cNvSpPr>
            <a:spLocks noChangeArrowheads="1"/>
          </p:cNvSpPr>
          <p:nvPr/>
        </p:nvSpPr>
        <p:spPr bwMode="auto">
          <a:xfrm>
            <a:off x="3505200" y="5973763"/>
            <a:ext cx="5081588" cy="274637"/>
          </a:xfrm>
          <a:prstGeom prst="roundRect">
            <a:avLst>
              <a:gd name="adj" fmla="val 38787"/>
            </a:avLst>
          </a:prstGeom>
          <a:solidFill>
            <a:schemeClr val="accent2"/>
          </a:solidFill>
          <a:ln w="12700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wrap="none" lIns="182880" anchor="ctr"/>
          <a:lstStyle/>
          <a:p>
            <a:r>
              <a:rPr lang="ru-RU" sz="1200" b="1" dirty="0" smtClean="0">
                <a:solidFill>
                  <a:srgbClr val="FFFFFF"/>
                </a:solidFill>
              </a:rPr>
              <a:t>Системы АСУТП и АСКУЭ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10200" y="2583120"/>
            <a:ext cx="2057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Потоки процессов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Обработка обращений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Матрицы связей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НСИ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Работа с документами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Аудит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Безопасность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Поиск информации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</a:rPr>
              <a:t> Анализ данных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0" y="2590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Центр обслуживания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433935"/>
            <a:ext cx="990600" cy="75281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3" name="AutoShape 16"/>
          <p:cNvSpPr>
            <a:spLocks noChangeArrowheads="1"/>
          </p:cNvSpPr>
          <p:nvPr/>
        </p:nvSpPr>
        <p:spPr bwMode="auto">
          <a:xfrm>
            <a:off x="381000" y="1447800"/>
            <a:ext cx="8458200" cy="685800"/>
          </a:xfrm>
          <a:prstGeom prst="roundRect">
            <a:avLst>
              <a:gd name="adj" fmla="val 17835"/>
            </a:avLst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lIns="182880" anchor="ctr"/>
          <a:lstStyle/>
          <a:p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81000" y="1524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/>
                </a:solidFill>
              </a:rPr>
              <a:t>Пользовательские интерфейсы</a:t>
            </a:r>
            <a:endParaRPr lang="ru-RU" sz="1400" dirty="0">
              <a:solidFill>
                <a:schemeClr val="accent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488732"/>
            <a:ext cx="762000" cy="59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479227"/>
            <a:ext cx="269707" cy="52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AutoShape 16"/>
          <p:cNvSpPr>
            <a:spLocks noChangeArrowheads="1"/>
          </p:cNvSpPr>
          <p:nvPr/>
        </p:nvSpPr>
        <p:spPr bwMode="auto">
          <a:xfrm>
            <a:off x="76200" y="4114800"/>
            <a:ext cx="1295400" cy="609600"/>
          </a:xfrm>
          <a:prstGeom prst="roundRect">
            <a:avLst>
              <a:gd name="adj" fmla="val 23115"/>
            </a:avLst>
          </a:prstGeom>
          <a:solidFill>
            <a:schemeClr val="accent2"/>
          </a:solidFill>
          <a:ln w="12700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wrap="square" lIns="182880" anchor="ctr"/>
          <a:lstStyle/>
          <a:p>
            <a:r>
              <a:rPr lang="ru-RU" sz="1200" b="1" dirty="0" err="1" smtClean="0">
                <a:solidFill>
                  <a:srgbClr val="FFFFFF"/>
                </a:solidFill>
              </a:rPr>
              <a:t>Веб-приложения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3" name="AutoShape 16"/>
          <p:cNvSpPr>
            <a:spLocks noChangeArrowheads="1"/>
          </p:cNvSpPr>
          <p:nvPr/>
        </p:nvSpPr>
        <p:spPr bwMode="auto">
          <a:xfrm>
            <a:off x="76200" y="5334000"/>
            <a:ext cx="1295400" cy="609600"/>
          </a:xfrm>
          <a:prstGeom prst="roundRect">
            <a:avLst>
              <a:gd name="adj" fmla="val 23115"/>
            </a:avLst>
          </a:prstGeom>
          <a:solidFill>
            <a:schemeClr val="accent2"/>
          </a:solidFill>
          <a:ln w="12700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wrap="square" lIns="182880" anchor="ctr"/>
          <a:lstStyle/>
          <a:p>
            <a:r>
              <a:rPr lang="ru-RU" sz="1200" b="1" dirty="0" smtClean="0">
                <a:solidFill>
                  <a:srgbClr val="FFFFFF"/>
                </a:solidFill>
              </a:rPr>
              <a:t>Внешние системы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773269"/>
            <a:ext cx="990600" cy="833507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5" name="AutoShape 16"/>
          <p:cNvSpPr>
            <a:spLocks noChangeArrowheads="1"/>
          </p:cNvSpPr>
          <p:nvPr/>
        </p:nvSpPr>
        <p:spPr bwMode="auto">
          <a:xfrm>
            <a:off x="7772400" y="2286000"/>
            <a:ext cx="1143000" cy="2971800"/>
          </a:xfrm>
          <a:prstGeom prst="roundRect">
            <a:avLst>
              <a:gd name="adj" fmla="val 11865"/>
            </a:avLst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lIns="182880" anchor="ctr"/>
          <a:lstStyle/>
          <a:p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72400" y="3195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/>
                </a:solidFill>
              </a:rPr>
              <a:t>Анализ и прогноз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772400" y="4611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accent2"/>
                </a:solidFill>
              </a:rPr>
              <a:t>Регламенти-рованные</a:t>
            </a:r>
            <a:r>
              <a:rPr lang="ru-RU" sz="1200" dirty="0" smtClean="0">
                <a:solidFill>
                  <a:schemeClr val="accent2"/>
                </a:solidFill>
              </a:rPr>
              <a:t> отчеты</a:t>
            </a:r>
            <a:endParaRPr lang="ru-RU" sz="1200" dirty="0">
              <a:solidFill>
                <a:schemeClr val="accent2"/>
              </a:solidFill>
            </a:endParaRPr>
          </a:p>
        </p:txBody>
      </p:sp>
      <p:cxnSp>
        <p:nvCxnSpPr>
          <p:cNvPr id="100" name="Прямая со стрелкой 99"/>
          <p:cNvCxnSpPr>
            <a:stCxn id="92" idx="3"/>
          </p:cNvCxnSpPr>
          <p:nvPr/>
        </p:nvCxnSpPr>
        <p:spPr bwMode="auto">
          <a:xfrm>
            <a:off x="1371600" y="4419600"/>
            <a:ext cx="228600" cy="0"/>
          </a:xfrm>
          <a:prstGeom prst="straightConnector1">
            <a:avLst/>
          </a:prstGeom>
          <a:solidFill>
            <a:srgbClr val="C1DCF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2" name="Прямая со стрелкой 101"/>
          <p:cNvCxnSpPr/>
          <p:nvPr/>
        </p:nvCxnSpPr>
        <p:spPr bwMode="auto">
          <a:xfrm>
            <a:off x="1371600" y="5638800"/>
            <a:ext cx="228600" cy="0"/>
          </a:xfrm>
          <a:prstGeom prst="straightConnector1">
            <a:avLst/>
          </a:prstGeom>
          <a:solidFill>
            <a:srgbClr val="C1DCF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3" name="Прямая со стрелкой 102"/>
          <p:cNvCxnSpPr>
            <a:endCxn id="78" idx="2"/>
          </p:cNvCxnSpPr>
          <p:nvPr/>
        </p:nvCxnSpPr>
        <p:spPr bwMode="auto">
          <a:xfrm flipV="1">
            <a:off x="4876800" y="5105400"/>
            <a:ext cx="0" cy="381000"/>
          </a:xfrm>
          <a:prstGeom prst="straightConnector1">
            <a:avLst/>
          </a:prstGeom>
          <a:solidFill>
            <a:srgbClr val="C1DCF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6" name="Прямая со стрелкой 105"/>
          <p:cNvCxnSpPr/>
          <p:nvPr/>
        </p:nvCxnSpPr>
        <p:spPr bwMode="auto">
          <a:xfrm>
            <a:off x="1981200" y="4419600"/>
            <a:ext cx="228600" cy="0"/>
          </a:xfrm>
          <a:prstGeom prst="straightConnector1">
            <a:avLst/>
          </a:prstGeom>
          <a:solidFill>
            <a:srgbClr val="C1DCF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7" name="Прямая со стрелкой 106"/>
          <p:cNvCxnSpPr/>
          <p:nvPr/>
        </p:nvCxnSpPr>
        <p:spPr bwMode="auto">
          <a:xfrm>
            <a:off x="7543800" y="3733800"/>
            <a:ext cx="228600" cy="0"/>
          </a:xfrm>
          <a:prstGeom prst="straightConnector1">
            <a:avLst/>
          </a:prstGeom>
          <a:solidFill>
            <a:srgbClr val="C1DCF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8" name="Прямая со стрелкой 107"/>
          <p:cNvCxnSpPr/>
          <p:nvPr/>
        </p:nvCxnSpPr>
        <p:spPr bwMode="auto">
          <a:xfrm flipV="1">
            <a:off x="4876800" y="2133600"/>
            <a:ext cx="0" cy="381000"/>
          </a:xfrm>
          <a:prstGeom prst="straightConnector1">
            <a:avLst/>
          </a:prstGeom>
          <a:solidFill>
            <a:srgbClr val="C1DCF1"/>
          </a:solidFill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11" name="Номер слайда 1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657600" y="1473154"/>
            <a:ext cx="914816" cy="637586"/>
            <a:chOff x="2743200" y="1473154"/>
            <a:chExt cx="914816" cy="63758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473154"/>
              <a:ext cx="914816" cy="637586"/>
            </a:xfrm>
            <a:prstGeom prst="rect">
              <a:avLst/>
            </a:prstGeom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7022" y="1534077"/>
              <a:ext cx="607215" cy="33282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3073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2188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Технологии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err="1" smtClean="0"/>
              <a:t>Водо-снабжение</a:t>
            </a:r>
            <a:r>
              <a:rPr lang="ru-RU" sz="1200" b="1" dirty="0" smtClean="0"/>
              <a:t> и водоочистка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2438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Тепло- и электро-энергетика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200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Управление отходами и переработка</a:t>
            </a:r>
            <a:endParaRPr lang="ru-RU" sz="1200" b="1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295400" y="3962400"/>
            <a:ext cx="1295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</a:rPr>
              <a:t>Идентификация и полномочия доступа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2667000" y="3962400"/>
            <a:ext cx="10668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</a:rPr>
              <a:t>Workflow </a:t>
            </a:r>
            <a:r>
              <a:rPr lang="ru-RU" sz="1100" dirty="0" smtClean="0">
                <a:solidFill>
                  <a:schemeClr val="bg1"/>
                </a:solidFill>
              </a:rPr>
              <a:t>и управление документами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3810000" y="3962400"/>
            <a:ext cx="762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Система поиска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6705600" y="3962400"/>
            <a:ext cx="1143000" cy="6858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Бизнес-аналитика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5638800" y="3962400"/>
            <a:ext cx="9906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Управление основными данными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4648200" y="3962400"/>
            <a:ext cx="914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Интеграционная шина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7924800" y="3962400"/>
            <a:ext cx="1143000" cy="685800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Мобильность</a:t>
            </a: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6705600" y="1676400"/>
            <a:ext cx="1143000" cy="22098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Регламентированная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отчетность, </a:t>
            </a:r>
            <a:r>
              <a:rPr lang="en-US" sz="1100" dirty="0" smtClean="0">
                <a:solidFill>
                  <a:schemeClr val="bg1"/>
                </a:solidFill>
              </a:rPr>
              <a:t>Smart Meter Analytics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on HANA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95400" y="1676400"/>
            <a:ext cx="1905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Автоматизированная эксплуатация и подготовка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276600" y="1676400"/>
            <a:ext cx="2057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Транспортировка и сбыт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410199" y="1676400"/>
            <a:ext cx="1219201" cy="2209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Розничная реализация и связанные услуги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7924800" y="1676400"/>
            <a:ext cx="1143000" cy="2209800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Уведомления и оповещения, мобильные платежи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1295400" y="2438400"/>
            <a:ext cx="1905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>
                <a:solidFill>
                  <a:schemeClr val="bg1"/>
                </a:solidFill>
              </a:rPr>
              <a:t>Автоматизированная эксплуатация и подготовка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  тепло- и электроэнергии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3276600" y="2438400"/>
            <a:ext cx="2057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Распределение тепло- и электроэнергии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1295400" y="3200400"/>
            <a:ext cx="1905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Планирование и оказание услуг по утилизации отходов и вывозу мусора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276600" y="3200400"/>
            <a:ext cx="2057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Переработка и захоронение отходов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52400" y="77788"/>
            <a:ext cx="8991599" cy="903287"/>
          </a:xfrm>
        </p:spPr>
        <p:txBody>
          <a:bodyPr/>
          <a:lstStyle/>
          <a:p>
            <a:r>
              <a:rPr lang="ru-RU" sz="2800" dirty="0" smtClean="0"/>
              <a:t>Карта </a:t>
            </a:r>
            <a:r>
              <a:rPr lang="en-US" sz="2800" dirty="0" smtClean="0"/>
              <a:t>IT </a:t>
            </a:r>
            <a:r>
              <a:rPr lang="ru-RU" sz="2800" dirty="0" smtClean="0"/>
              <a:t>решений для процессов «Умного города»</a:t>
            </a:r>
            <a:endParaRPr lang="ru-RU" sz="2800" dirty="0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90E91-66D8-4987-9B07-870C188D506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77788"/>
            <a:ext cx="8991601" cy="903287"/>
          </a:xfrm>
        </p:spPr>
        <p:txBody>
          <a:bodyPr/>
          <a:lstStyle/>
          <a:p>
            <a:r>
              <a:rPr lang="ru-RU" sz="2800" dirty="0" smtClean="0"/>
              <a:t>Карта </a:t>
            </a:r>
            <a:r>
              <a:rPr lang="en-US" sz="2800" dirty="0" smtClean="0"/>
              <a:t>IT </a:t>
            </a:r>
            <a:r>
              <a:rPr lang="ru-RU" sz="2800" dirty="0" smtClean="0"/>
              <a:t>решений для процессов «Умного города»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70241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Управление развитием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295400" y="1600200"/>
            <a:ext cx="12192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Стратегическое управление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90800" y="1600200"/>
            <a:ext cx="13716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</a:rPr>
              <a:t>Планирование и бюджетирование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038600" y="1600200"/>
            <a:ext cx="1143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Управление проектами и портфелями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257800" y="1600200"/>
            <a:ext cx="13716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Управление рисками и соответствием требованиям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705600" y="1600200"/>
            <a:ext cx="1143000" cy="6858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Инф</a:t>
            </a:r>
            <a:r>
              <a:rPr lang="ru-RU" sz="1100" dirty="0" err="1" smtClean="0">
                <a:solidFill>
                  <a:schemeClr val="bg1"/>
                </a:solidFill>
              </a:rPr>
              <a:t>орма-ционые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панели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Услуги для населения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295400" y="3124200"/>
            <a:ext cx="2667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Многоканальный универсальный контактный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центр 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924800" y="3124200"/>
            <a:ext cx="1143000" cy="685800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Мобильные </a:t>
            </a:r>
            <a:r>
              <a:rPr lang="ru-RU" sz="1100" dirty="0" err="1" smtClean="0">
                <a:solidFill>
                  <a:schemeClr val="bg1"/>
                </a:solidFill>
              </a:rPr>
              <a:t>онлайн-службы</a:t>
            </a:r>
            <a:r>
              <a:rPr lang="ru-RU" sz="1100" dirty="0" smtClean="0">
                <a:solidFill>
                  <a:schemeClr val="bg1"/>
                </a:solidFill>
              </a:rPr>
              <a:t> для населения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705600" y="2362200"/>
            <a:ext cx="1143000" cy="22098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Центр обслуживания</a:t>
            </a:r>
            <a:r>
              <a:rPr lang="en-US" sz="1100" dirty="0" smtClean="0">
                <a:solidFill>
                  <a:schemeClr val="bg1"/>
                </a:solidFill>
              </a:rPr>
              <a:t> Citizen Connect + Situational Awareness + City Performance Management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038600" y="3124200"/>
            <a:ext cx="25908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Запросы и обращения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6666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Технологии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95400" y="5410200"/>
            <a:ext cx="1295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</a:rPr>
              <a:t>Идентификация и полномочия доступа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667000" y="5410200"/>
            <a:ext cx="10668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</a:rPr>
              <a:t>Workflow </a:t>
            </a:r>
            <a:r>
              <a:rPr lang="ru-RU" sz="1100" dirty="0" smtClean="0">
                <a:solidFill>
                  <a:schemeClr val="bg1"/>
                </a:solidFill>
              </a:rPr>
              <a:t>и управление документами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810000" y="5410200"/>
            <a:ext cx="762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Система поиска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705600" y="5410200"/>
            <a:ext cx="1143000" cy="6858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Бизнес-аналитика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638800" y="5410200"/>
            <a:ext cx="9906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Управление основными данными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648200" y="5410200"/>
            <a:ext cx="914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Интеграционная шина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724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Транспорт и логистика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54240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Безопасность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924800" y="5410200"/>
            <a:ext cx="1143000" cy="685800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Мобильность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924800" y="1600200"/>
            <a:ext cx="1143000" cy="1447800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Уведомления и оповещения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962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dirty="0" smtClean="0"/>
              <a:t>Управление активами</a:t>
            </a:r>
            <a:endParaRPr lang="ru-RU" sz="1200" b="1" dirty="0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295400" y="3886200"/>
            <a:ext cx="1295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Управление земельным имуществом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2667000" y="3886200"/>
            <a:ext cx="1295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</a:rPr>
              <a:t>Управление недвижимостью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038600" y="3886200"/>
            <a:ext cx="12192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Техническое обслуживание и ремонт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334000" y="3886200"/>
            <a:ext cx="1295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Управление проектами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7924800" y="3886200"/>
            <a:ext cx="1143000" cy="685800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Мобильные приложения </a:t>
            </a:r>
            <a:r>
              <a:rPr lang="en-US" sz="1100" dirty="0" err="1" smtClean="0">
                <a:solidFill>
                  <a:schemeClr val="bg1"/>
                </a:solidFill>
              </a:rPr>
              <a:t>Syclo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705600" y="4648200"/>
            <a:ext cx="1143000" cy="6858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</a:rPr>
              <a:t>Анализ данных с помощью </a:t>
            </a:r>
            <a:r>
              <a:rPr lang="en-US" sz="1100" dirty="0" smtClean="0">
                <a:solidFill>
                  <a:schemeClr val="bg1"/>
                </a:solidFill>
              </a:rPr>
              <a:t>HANA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1295400" y="4648200"/>
            <a:ext cx="1524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</a:rPr>
              <a:t>Интеллектуальная транспортная система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895600" y="4648200"/>
            <a:ext cx="19812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err="1" smtClean="0">
                <a:solidFill>
                  <a:schemeClr val="bg1"/>
                </a:solidFill>
              </a:rPr>
              <a:t>Биллинг</a:t>
            </a:r>
            <a:r>
              <a:rPr lang="ru-RU" sz="1100" dirty="0" smtClean="0">
                <a:solidFill>
                  <a:schemeClr val="bg1"/>
                </a:solidFill>
              </a:rPr>
              <a:t> услуг  с помощью </a:t>
            </a:r>
            <a:r>
              <a:rPr lang="en-US" sz="1100" dirty="0" smtClean="0">
                <a:solidFill>
                  <a:schemeClr val="bg1"/>
                </a:solidFill>
              </a:rPr>
              <a:t>Billing and Revenue Innovation Management</a:t>
            </a:r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4953000" y="4648200"/>
            <a:ext cx="16764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Инновационный облачный сервис </a:t>
            </a:r>
            <a:r>
              <a:rPr lang="en-US" sz="1100" dirty="0" smtClean="0">
                <a:solidFill>
                  <a:schemeClr val="bg1"/>
                </a:solidFill>
              </a:rPr>
              <a:t>Precision Retailing</a:t>
            </a: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7924800" y="4648200"/>
            <a:ext cx="1143000" cy="685800"/>
          </a:xfrm>
          <a:prstGeom prst="rect">
            <a:avLst/>
          </a:prstGeom>
          <a:solidFill>
            <a:srgbClr val="00B05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Мобильные платежи</a:t>
            </a: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95400" y="2362200"/>
            <a:ext cx="26670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chemeClr val="bg1"/>
                </a:solidFill>
              </a:rPr>
              <a:t>Правоохранительные органы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4038600" y="2362200"/>
            <a:ext cx="2590800" cy="685800"/>
          </a:xfrm>
          <a:prstGeom prst="rect">
            <a:avLst/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Управление инцидентами и чрезвычайными ситуациями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90E91-66D8-4987-9B07-870C188D506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3709287" cy="25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Сервисы, услуги, программы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867400" y="609600"/>
            <a:ext cx="4876800" cy="2154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l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ru-RU" sz="800" dirty="0" smtClean="0">
              <a:solidFill>
                <a:srgbClr val="41414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52400" y="1295400"/>
            <a:ext cx="4343400" cy="228600"/>
          </a:xfrm>
          <a:prstGeom prst="roundRect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Для населения и городских служб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648200" y="1295400"/>
            <a:ext cx="4343400" cy="228600"/>
          </a:xfrm>
          <a:prstGeom prst="roundRect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000" dirty="0" smtClean="0">
                <a:solidFill>
                  <a:srgbClr val="414142"/>
                </a:solidFill>
              </a:rPr>
              <a:t>Для бизнеса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2400" y="1524000"/>
            <a:ext cx="4343400" cy="3775393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>
                <a:solidFill>
                  <a:srgbClr val="414142"/>
                </a:solidFill>
              </a:rPr>
              <a:t>Удаленный мониторинг  состояния  инженерных сетей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Электронное </a:t>
            </a:r>
            <a:r>
              <a:rPr lang="ru-RU" altLang="ru-RU" sz="900" dirty="0" smtClean="0">
                <a:solidFill>
                  <a:srgbClr val="414142"/>
                </a:solidFill>
              </a:rPr>
              <a:t>окно доступа к услугам </a:t>
            </a:r>
            <a:r>
              <a:rPr lang="ru-RU" altLang="ru-RU" sz="900" dirty="0" smtClean="0">
                <a:solidFill>
                  <a:srgbClr val="414142"/>
                </a:solidFill>
              </a:rPr>
              <a:t>города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>
                <a:solidFill>
                  <a:srgbClr val="414142"/>
                </a:solidFill>
              </a:rPr>
              <a:t>Поквартирный учет </a:t>
            </a:r>
            <a:r>
              <a:rPr lang="ru-RU" altLang="ru-RU" sz="900" dirty="0" smtClean="0">
                <a:solidFill>
                  <a:srgbClr val="414142"/>
                </a:solidFill>
              </a:rPr>
              <a:t>ресурсов 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Дистанционное управление домашними </a:t>
            </a:r>
            <a:r>
              <a:rPr lang="ru-RU" altLang="ru-RU" sz="900" dirty="0">
                <a:solidFill>
                  <a:srgbClr val="414142"/>
                </a:solidFill>
              </a:rPr>
              <a:t>устройствами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>
                <a:solidFill>
                  <a:srgbClr val="414142"/>
                </a:solidFill>
              </a:rPr>
              <a:t>Использование </a:t>
            </a:r>
            <a:r>
              <a:rPr lang="ru-RU" altLang="ru-RU" sz="900" dirty="0" smtClean="0">
                <a:solidFill>
                  <a:srgbClr val="414142"/>
                </a:solidFill>
              </a:rPr>
              <a:t>информации из </a:t>
            </a:r>
            <a:r>
              <a:rPr lang="ru-RU" altLang="ru-RU" sz="900" dirty="0">
                <a:solidFill>
                  <a:srgbClr val="414142"/>
                </a:solidFill>
              </a:rPr>
              <a:t>3-х мерной цифровой </a:t>
            </a:r>
            <a:r>
              <a:rPr lang="ru-RU" altLang="ru-RU" sz="900" dirty="0" smtClean="0">
                <a:solidFill>
                  <a:srgbClr val="414142"/>
                </a:solidFill>
              </a:rPr>
              <a:t>модели города</a:t>
            </a:r>
            <a:endParaRPr lang="ru-RU" altLang="ru-RU" sz="900" dirty="0">
              <a:solidFill>
                <a:srgbClr val="414142"/>
              </a:solidFill>
            </a:endParaRP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14142"/>
                </a:solidFill>
              </a:rPr>
              <a:t>Информационные </a:t>
            </a:r>
            <a:r>
              <a:rPr lang="ru-RU" sz="900" dirty="0" smtClean="0">
                <a:solidFill>
                  <a:srgbClr val="414142"/>
                </a:solidFill>
              </a:rPr>
              <a:t>услуги, основанные на </a:t>
            </a:r>
            <a:r>
              <a:rPr lang="ru-RU" sz="900" dirty="0" smtClean="0">
                <a:solidFill>
                  <a:srgbClr val="414142"/>
                </a:solidFill>
              </a:rPr>
              <a:t>определённом  </a:t>
            </a:r>
            <a:r>
              <a:rPr lang="ru-RU" sz="900" dirty="0" smtClean="0">
                <a:solidFill>
                  <a:srgbClr val="414142"/>
                </a:solidFill>
              </a:rPr>
              <a:t>местоположения </a:t>
            </a:r>
            <a:r>
              <a:rPr lang="ru-RU" sz="900" dirty="0" smtClean="0">
                <a:solidFill>
                  <a:srgbClr val="414142"/>
                </a:solidFill>
              </a:rPr>
              <a:t>пользователя</a:t>
            </a:r>
            <a:endParaRPr lang="ru-RU" sz="900" dirty="0" smtClean="0">
              <a:solidFill>
                <a:srgbClr val="414142"/>
              </a:solidFill>
            </a:endParaRP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Анализ передвижения людей для адекватной выработки и распределения ресурсов (тепло, вода, электричество)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Управление уровнем освещения улиц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Управление </a:t>
            </a:r>
            <a:r>
              <a:rPr lang="ru-RU" altLang="ru-RU" sz="900" dirty="0" smtClean="0">
                <a:solidFill>
                  <a:srgbClr val="414142"/>
                </a:solidFill>
              </a:rPr>
              <a:t>освещением помещений на </a:t>
            </a:r>
            <a:endParaRPr lang="ru-RU" altLang="ru-RU" sz="900" dirty="0" smtClean="0">
              <a:solidFill>
                <a:srgbClr val="414142"/>
              </a:solidFill>
            </a:endParaRPr>
          </a:p>
          <a:p>
            <a:pPr algn="l" eaLnBrk="1" hangingPunct="1">
              <a:spcBef>
                <a:spcPts val="200"/>
              </a:spcBef>
            </a:pPr>
            <a:r>
              <a:rPr lang="ru-RU" altLang="ru-RU" sz="900" dirty="0" smtClean="0">
                <a:solidFill>
                  <a:srgbClr val="414142"/>
                </a:solidFill>
              </a:rPr>
              <a:t>      основе расписания </a:t>
            </a:r>
            <a:r>
              <a:rPr lang="ru-RU" altLang="ru-RU" sz="900" dirty="0" smtClean="0">
                <a:solidFill>
                  <a:srgbClr val="414142"/>
                </a:solidFill>
              </a:rPr>
              <a:t>и уровня естественного освещения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Управление </a:t>
            </a:r>
            <a:r>
              <a:rPr lang="ru-RU" altLang="ru-RU" sz="900" dirty="0" smtClean="0">
                <a:solidFill>
                  <a:srgbClr val="414142"/>
                </a:solidFill>
              </a:rPr>
              <a:t>вентиляцией </a:t>
            </a:r>
            <a:r>
              <a:rPr lang="ru-RU" altLang="ru-RU" sz="900" dirty="0" smtClean="0">
                <a:solidFill>
                  <a:srgbClr val="414142"/>
                </a:solidFill>
              </a:rPr>
              <a:t/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зданий по погодным условиям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Управление климатическими</a:t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системами зданий по</a:t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заполненности помещений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Прогнозирование </a:t>
            </a:r>
            <a:r>
              <a:rPr lang="ru-RU" altLang="ru-RU" sz="900" dirty="0" smtClean="0">
                <a:solidFill>
                  <a:srgbClr val="414142"/>
                </a:solidFill>
              </a:rPr>
              <a:t>транспортных</a:t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потоков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Информирование населения</a:t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о перемещениях общественного </a:t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транспорта</a:t>
            </a:r>
          </a:p>
          <a:p>
            <a:pPr marL="172800" indent="-172800" algn="l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900" dirty="0" smtClean="0">
                <a:solidFill>
                  <a:srgbClr val="414142"/>
                </a:solidFill>
              </a:rPr>
              <a:t>Дистанционный </a:t>
            </a:r>
            <a:r>
              <a:rPr lang="ru-RU" sz="900" dirty="0" smtClean="0">
                <a:solidFill>
                  <a:srgbClr val="414142"/>
                </a:solidFill>
              </a:rPr>
              <a:t>контроль и </a:t>
            </a:r>
            <a:r>
              <a:rPr lang="ru-RU" sz="900" dirty="0" smtClean="0">
                <a:solidFill>
                  <a:srgbClr val="414142"/>
                </a:solidFill>
              </a:rPr>
              <a:t>наблюдение</a:t>
            </a:r>
          </a:p>
          <a:p>
            <a:pPr algn="l" eaLnBrk="1" hangingPunct="1">
              <a:spcBef>
                <a:spcPts val="200"/>
              </a:spcBef>
            </a:pPr>
            <a:r>
              <a:rPr lang="ru-RU" sz="900">
                <a:solidFill>
                  <a:srgbClr val="414142"/>
                </a:solidFill>
              </a:rPr>
              <a:t> </a:t>
            </a:r>
            <a:r>
              <a:rPr lang="ru-RU" sz="900" smtClean="0">
                <a:solidFill>
                  <a:srgbClr val="414142"/>
                </a:solidFill>
              </a:rPr>
              <a:t>   </a:t>
            </a:r>
            <a:r>
              <a:rPr lang="ru-RU" sz="900" smtClean="0">
                <a:solidFill>
                  <a:srgbClr val="414142"/>
                </a:solidFill>
              </a:rPr>
              <a:t> </a:t>
            </a:r>
            <a:r>
              <a:rPr lang="ru-RU" sz="900" dirty="0" smtClean="0">
                <a:solidFill>
                  <a:srgbClr val="414142"/>
                </a:solidFill>
              </a:rPr>
              <a:t>потенциально опасных зон </a:t>
            </a:r>
            <a:r>
              <a:rPr lang="ru-RU" sz="900" dirty="0" smtClean="0">
                <a:solidFill>
                  <a:srgbClr val="414142"/>
                </a:solidFill>
              </a:rPr>
              <a:t>города</a:t>
            </a:r>
            <a:endParaRPr lang="ru-RU" sz="900" dirty="0" smtClean="0">
              <a:solidFill>
                <a:srgbClr val="414142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48200" y="1524000"/>
            <a:ext cx="4343400" cy="355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r">
              <a:buFont typeface="Wingdings" pitchFamily="2" charset="2"/>
              <a:buChar char="§"/>
            </a:pPr>
            <a:r>
              <a:rPr lang="ru-RU" sz="900" dirty="0"/>
              <a:t>    Автоматическое отключение, начисление штрафов либо регулирование потребления неплательщиков</a:t>
            </a:r>
          </a:p>
          <a:p>
            <a:pPr marL="171450" indent="-171450" algn="r">
              <a:buFont typeface="Wingdings" pitchFamily="2" charset="2"/>
              <a:buChar char="§"/>
            </a:pPr>
            <a:r>
              <a:rPr lang="ru-RU" sz="900" dirty="0"/>
              <a:t>       Индивидуальное регулирование потребления и ценообразование в зависимости от лояльности потребителей (уровень дебиторской задолженности, авансовые платежи, просрочка и пр.), а также с учетом прохождения поверки счетчиков</a:t>
            </a:r>
          </a:p>
          <a:p>
            <a:pPr marL="171450" indent="-171450" algn="r">
              <a:buFont typeface="Wingdings" pitchFamily="2" charset="2"/>
              <a:buChar char="§"/>
            </a:pPr>
            <a:r>
              <a:rPr lang="ru-RU" sz="900" dirty="0"/>
              <a:t>      Автоматическое информирование всех заинтересованных служб и лиц (в </a:t>
            </a:r>
            <a:r>
              <a:rPr lang="ru-RU" sz="900" dirty="0" err="1"/>
              <a:t>т.ч</a:t>
            </a:r>
            <a:r>
              <a:rPr lang="ru-RU" sz="900" dirty="0"/>
              <a:t>. конечного потребителя, собственника квартиры в случае аренды и пр.) о возможных инцидентах (авариях, сбоях и пр.) и о состоянии расчетов с </a:t>
            </a:r>
            <a:r>
              <a:rPr lang="ru-RU" sz="900" dirty="0" smtClean="0"/>
              <a:t>потребителем</a:t>
            </a:r>
            <a:endParaRPr lang="ru-RU" altLang="ru-RU" sz="900" dirty="0" smtClean="0">
              <a:solidFill>
                <a:srgbClr val="414142"/>
              </a:solidFill>
            </a:endParaRPr>
          </a:p>
          <a:p>
            <a:pPr marL="172800" indent="-172800" algn="r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Прогнозный </a:t>
            </a:r>
            <a:r>
              <a:rPr lang="ru-RU" altLang="ru-RU" sz="900" dirty="0">
                <a:solidFill>
                  <a:srgbClr val="414142"/>
                </a:solidFill>
              </a:rPr>
              <a:t>ремонт оборудования для </a:t>
            </a:r>
            <a:r>
              <a:rPr lang="ru-RU" altLang="ru-RU" sz="900" dirty="0" smtClean="0">
                <a:solidFill>
                  <a:srgbClr val="414142"/>
                </a:solidFill>
              </a:rPr>
              <a:t>предотвращения </a:t>
            </a:r>
            <a:r>
              <a:rPr lang="ru-RU" altLang="ru-RU" sz="900" dirty="0">
                <a:solidFill>
                  <a:srgbClr val="414142"/>
                </a:solidFill>
              </a:rPr>
              <a:t>простоев</a:t>
            </a:r>
          </a:p>
          <a:p>
            <a:pPr marL="172800" indent="-172800" algn="r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Сбор </a:t>
            </a:r>
            <a:r>
              <a:rPr lang="ru-RU" altLang="ru-RU" sz="900" dirty="0" smtClean="0">
                <a:solidFill>
                  <a:srgbClr val="414142"/>
                </a:solidFill>
              </a:rPr>
              <a:t>и анализ данных </a:t>
            </a:r>
            <a:r>
              <a:rPr lang="ru-RU" altLang="ru-RU" sz="900" dirty="0" smtClean="0">
                <a:solidFill>
                  <a:srgbClr val="414142"/>
                </a:solidFill>
              </a:rPr>
              <a:t>для прогнозирования выработки ресурсов </a:t>
            </a:r>
          </a:p>
          <a:p>
            <a:pPr algn="r" eaLnBrk="1" hangingPunct="1">
              <a:spcBef>
                <a:spcPts val="200"/>
              </a:spcBef>
            </a:pPr>
            <a:r>
              <a:rPr lang="ru-RU" altLang="ru-RU" sz="900" dirty="0" smtClean="0">
                <a:solidFill>
                  <a:srgbClr val="414142"/>
                </a:solidFill>
              </a:rPr>
              <a:t>генерирующими организациями</a:t>
            </a:r>
          </a:p>
          <a:p>
            <a:pPr marL="171450" indent="-171450" algn="r" eaLnBrk="1" hangingPunct="1">
              <a:spcBef>
                <a:spcPts val="200"/>
              </a:spcBef>
              <a:buFont typeface="Wingdings" pitchFamily="2" charset="2"/>
              <a:buChar char="§"/>
            </a:pPr>
            <a:r>
              <a:rPr lang="ru-RU" altLang="ru-RU" sz="900" dirty="0">
                <a:solidFill>
                  <a:srgbClr val="414142"/>
                </a:solidFill>
              </a:rPr>
              <a:t>Прогнозный ремонт </a:t>
            </a:r>
            <a:r>
              <a:rPr lang="ru-RU" altLang="ru-RU" sz="900" dirty="0" smtClean="0">
                <a:solidFill>
                  <a:srgbClr val="414142"/>
                </a:solidFill>
              </a:rPr>
              <a:t>оборудования </a:t>
            </a:r>
            <a:r>
              <a:rPr lang="ru-RU" altLang="ru-RU" sz="900" dirty="0">
                <a:solidFill>
                  <a:srgbClr val="414142"/>
                </a:solidFill>
              </a:rPr>
              <a:t>для </a:t>
            </a:r>
            <a:endParaRPr lang="ru-RU" altLang="ru-RU" sz="900" dirty="0" smtClean="0">
              <a:solidFill>
                <a:srgbClr val="414142"/>
              </a:solidFill>
            </a:endParaRPr>
          </a:p>
          <a:p>
            <a:pPr algn="r" eaLnBrk="1" hangingPunct="1">
              <a:spcBef>
                <a:spcPts val="200"/>
              </a:spcBef>
            </a:pPr>
            <a:r>
              <a:rPr lang="ru-RU" altLang="ru-RU" sz="900" dirty="0" smtClean="0">
                <a:solidFill>
                  <a:srgbClr val="414142"/>
                </a:solidFill>
              </a:rPr>
              <a:t>предотвращения </a:t>
            </a:r>
            <a:r>
              <a:rPr lang="ru-RU" altLang="ru-RU" sz="900" dirty="0">
                <a:solidFill>
                  <a:srgbClr val="414142"/>
                </a:solidFill>
              </a:rPr>
              <a:t>простоев</a:t>
            </a:r>
            <a:endParaRPr lang="ru-RU" altLang="ru-RU" sz="900" dirty="0" smtClean="0">
              <a:solidFill>
                <a:srgbClr val="414142"/>
              </a:solidFill>
            </a:endParaRPr>
          </a:p>
          <a:p>
            <a:pPr marL="172800" indent="-172800" algn="r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Прогнозирование уровня затрат на </a:t>
            </a:r>
            <a:r>
              <a:rPr lang="ru-RU" altLang="ru-RU" sz="900" dirty="0" smtClean="0">
                <a:solidFill>
                  <a:srgbClr val="414142"/>
                </a:solidFill>
              </a:rPr>
              <a:t>содержание </a:t>
            </a:r>
          </a:p>
          <a:p>
            <a:pPr algn="r" eaLnBrk="1" hangingPunct="1">
              <a:spcBef>
                <a:spcPts val="200"/>
              </a:spcBef>
            </a:pPr>
            <a:r>
              <a:rPr lang="ru-RU" altLang="ru-RU" sz="900" dirty="0" smtClean="0">
                <a:solidFill>
                  <a:srgbClr val="414142"/>
                </a:solidFill>
              </a:rPr>
              <a:t>на </a:t>
            </a:r>
            <a:r>
              <a:rPr lang="ru-RU" altLang="ru-RU" sz="900" dirty="0" smtClean="0">
                <a:solidFill>
                  <a:srgbClr val="414142"/>
                </a:solidFill>
              </a:rPr>
              <a:t>основе анализа потребления ресурсов</a:t>
            </a:r>
          </a:p>
          <a:p>
            <a:pPr marL="172800" indent="-172800" algn="r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Предоставление </a:t>
            </a:r>
            <a:r>
              <a:rPr lang="ru-RU" altLang="ru-RU" sz="900" dirty="0" smtClean="0">
                <a:solidFill>
                  <a:srgbClr val="414142"/>
                </a:solidFill>
              </a:rPr>
              <a:t>на основе аналитики прогнозных</a:t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 данных по предпочтениям и ожиданиям</a:t>
            </a:r>
            <a:br>
              <a:rPr lang="ru-RU" altLang="ru-RU" sz="900" dirty="0" smtClean="0">
                <a:solidFill>
                  <a:srgbClr val="414142"/>
                </a:solidFill>
              </a:rPr>
            </a:br>
            <a:r>
              <a:rPr lang="ru-RU" altLang="ru-RU" sz="900" dirty="0" smtClean="0">
                <a:solidFill>
                  <a:srgbClr val="414142"/>
                </a:solidFill>
              </a:rPr>
              <a:t> потребителей </a:t>
            </a:r>
          </a:p>
          <a:p>
            <a:pPr marL="172800" indent="-172800" algn="r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Закупки и логистика на основе </a:t>
            </a:r>
            <a:r>
              <a:rPr lang="ru-RU" altLang="ru-RU" sz="900" dirty="0" smtClean="0">
                <a:solidFill>
                  <a:srgbClr val="414142"/>
                </a:solidFill>
              </a:rPr>
              <a:t>аналитики</a:t>
            </a:r>
          </a:p>
          <a:p>
            <a:pPr algn="r" eaLnBrk="1" hangingPunct="1">
              <a:spcBef>
                <a:spcPts val="200"/>
              </a:spcBef>
            </a:pPr>
            <a:r>
              <a:rPr lang="ru-RU" altLang="ru-RU" sz="900" dirty="0" smtClean="0">
                <a:solidFill>
                  <a:srgbClr val="414142"/>
                </a:solidFill>
              </a:rPr>
              <a:t> потребительского спроса</a:t>
            </a:r>
            <a:endParaRPr lang="ru-RU" altLang="ru-RU" sz="900" dirty="0" smtClean="0">
              <a:solidFill>
                <a:srgbClr val="414142"/>
              </a:solidFill>
            </a:endParaRPr>
          </a:p>
          <a:p>
            <a:pPr marL="172800" indent="-172800" algn="r" eaLnBrk="1" hangingPunct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altLang="ru-RU" sz="900" dirty="0" smtClean="0">
                <a:solidFill>
                  <a:srgbClr val="414142"/>
                </a:solidFill>
              </a:rPr>
              <a:t>Управление </a:t>
            </a:r>
            <a:r>
              <a:rPr lang="ru-RU" altLang="ru-RU" sz="900" dirty="0" smtClean="0">
                <a:solidFill>
                  <a:srgbClr val="414142"/>
                </a:solidFill>
              </a:rPr>
              <a:t>активами </a:t>
            </a:r>
            <a:r>
              <a:rPr lang="ru-RU" altLang="ru-RU" sz="900" dirty="0" smtClean="0">
                <a:solidFill>
                  <a:srgbClr val="414142"/>
                </a:solidFill>
              </a:rPr>
              <a:t>и </a:t>
            </a:r>
            <a:r>
              <a:rPr lang="ru-RU" altLang="ru-RU" sz="900" dirty="0" smtClean="0">
                <a:solidFill>
                  <a:srgbClr val="414142"/>
                </a:solidFill>
              </a:rPr>
              <a:t>недвижимостью</a:t>
            </a:r>
            <a:endParaRPr lang="ru-RU" altLang="ru-RU" sz="900" dirty="0" smtClean="0">
              <a:solidFill>
                <a:srgbClr val="414142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00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Фазы реализации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76200" y="2209800"/>
          <a:ext cx="8991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639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выполненных объектов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6" name="Содержимое 44"/>
          <p:cNvGraphicFramePr>
            <a:graphicFrameLocks/>
          </p:cNvGraphicFramePr>
          <p:nvPr/>
        </p:nvGraphicFramePr>
        <p:xfrm>
          <a:off x="357158" y="1428736"/>
          <a:ext cx="8501123" cy="48559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/>
                <a:gridCol w="4357718"/>
                <a:gridCol w="500066"/>
                <a:gridCol w="500066"/>
                <a:gridCol w="428629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Наименование объекта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Реализованные системы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Проектиро-вание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Поставка </a:t>
                      </a:r>
                      <a:r>
                        <a:rPr lang="ru-RU" sz="9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оборудо-вания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СМР и ПНР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“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НижнекамскНефтеХим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Корпус опытной установки получения эластомеров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систем общеобменной и аварийной вентиляции, контроль параметров энергоносителей и технологических газов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“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НижнекамскНефтеХим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”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Завод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АБС-пластикатов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Поставка партии шкафов автоматики (41 шт.) для автоматизации технологического процесса, общеобменной вентиляции, пожаротушения и газоанализа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ФерриВатт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стенда  «ВАТТ-УВО» для градуировки поверяемых вакуумметров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ФерриВатт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г. Зеленоград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установки «ВАТТ 600-6ИМД», предназначенной для нанесения покрытия из металлов на пластины термоэлектрических преобразователей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ФерриВатт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Калужский завод радиотехнической аппаратуры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установки «ВАТТ 400ИР2М», предназначенной для напыления пленок из меди, алюминия, хрома, титана, тантала, резистивных сплавов на подложки из керамики,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ситалла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и ферритов, методом термического распыления в высоком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вакууме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ФерриВатт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Московский Энергетический Институт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вакуумной установки «Гефест 18-4М», предназначенной для модификации в вакууме функциональных поверхностей крупногабаритных элементов запорно-регулирующей арматуры и формирования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нанокомпозитных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покрытий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-парк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Административное здание по адресу: г.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Казань, ул.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Петербургская,52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smtClean="0">
                          <a:latin typeface="Arial"/>
                          <a:ea typeface="Calibri"/>
                          <a:cs typeface="Times New Roman"/>
                        </a:rPr>
                        <a:t>ГСС Инжиниринг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Жилой высотный комплекс«Лазурные небеса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», г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Казань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Рисунок 7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42887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291782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336925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33448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33528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2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741738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3" descr="Галочка ч_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3749675"/>
            <a:ext cx="1539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4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374173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5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297363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6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43053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7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2973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8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93712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9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49450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0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937125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1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54784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2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5486400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3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5478463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4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5943600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7835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инженерных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297" y="1557338"/>
            <a:ext cx="6299407" cy="4527550"/>
          </a:xfrm>
          <a:noFill/>
          <a:ln w="28575" cap="flat" algn="ctr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rgbClr val="748491"/>
            </a:prstShdw>
          </a:effectLst>
        </p:spPr>
      </p:pic>
    </p:spTree>
    <p:extLst>
      <p:ext uri="{BB962C8B-B14F-4D97-AF65-F5344CB8AC3E}">
        <p14:creationId xmlns:p14="http://schemas.microsoft.com/office/powerpoint/2010/main" val="264846947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Список выполненных </a:t>
            </a:r>
            <a:r>
              <a:rPr lang="ru-RU" sz="2800" dirty="0" smtClean="0"/>
              <a:t>объектов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7" name="Содержимое 44"/>
          <p:cNvGraphicFramePr>
            <a:graphicFrameLocks/>
          </p:cNvGraphicFramePr>
          <p:nvPr/>
        </p:nvGraphicFramePr>
        <p:xfrm>
          <a:off x="357158" y="1428736"/>
          <a:ext cx="8501123" cy="48006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/>
                <a:gridCol w="4357718"/>
                <a:gridCol w="500066"/>
                <a:gridCol w="500066"/>
                <a:gridCol w="428629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Наименование объекта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Реализованные системы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Проектиро-вание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Поставка </a:t>
                      </a:r>
                      <a:r>
                        <a:rPr lang="ru-RU" sz="9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оборудо-вания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СМР и ПНР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smtClean="0">
                          <a:latin typeface="Arial"/>
                          <a:ea typeface="Calibri"/>
                          <a:cs typeface="Times New Roman"/>
                        </a:rPr>
                        <a:t>ГСС Инжиниринг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Торгово-гостиничный комплекс«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Hilton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», г.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Казань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«ГСС Инжиниринг»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Крупный торгово-развлекательный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центр ТРЦ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«Томск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», г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Томск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«НПО Энергия»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Казахстан, г.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Астана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, Центр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подготовки олимпийского резерва: Здание «Манеж», Здание «Универсальный спортивный зал»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Татнефть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Хирургический лечебный корпус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Медсанчасти</a:t>
                      </a:r>
                      <a:r>
                        <a:rPr lang="en-US" sz="9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Альметьевск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Татнефть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Лечебно-диагностический корпус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Медсанчасти</a:t>
                      </a:r>
                      <a:r>
                        <a:rPr lang="en-US" sz="900" dirty="0" smtClean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Альметьевск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ТатВодПроект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ОАО «Татнефть», Камский водозабор юго-востока Республики Татарстан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инженерных сетей зданий хлораторной и склада реагентов, автоматизация системы дозирования гипохлорита натрия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ТатВодПроект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Татнефть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», Камский водозабор юго-востока Республики Татарстан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Техническое перевооружение насосных станций 1го и 2го водоподъемов Камских водоочистных сооружений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ТеплоГазИнжиниринг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Кировская обл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., </a:t>
                      </a:r>
                      <a:r>
                        <a:rPr lang="ru-RU" sz="900" dirty="0" err="1" smtClean="0">
                          <a:latin typeface="Arial"/>
                          <a:ea typeface="Calibri"/>
                          <a:cs typeface="Times New Roman"/>
                        </a:rPr>
                        <a:t>п.г.т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 Красная Поляна, газовая котельная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инженерных систем газовых</a:t>
                      </a:r>
                      <a:r>
                        <a:rPr lang="ru-RU" sz="900" baseline="0" dirty="0" smtClean="0">
                          <a:latin typeface="Arial"/>
                          <a:ea typeface="Calibri"/>
                          <a:cs typeface="Times New Roman"/>
                        </a:rPr>
                        <a:t> котельных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11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42887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903538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4671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7" descr="Галочка ч_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4016375"/>
            <a:ext cx="1539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8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4022725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9" descr="Галочка ч_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016375"/>
            <a:ext cx="1539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0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4479925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1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487863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2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4479925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3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49530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4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5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58594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6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58674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7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13" y="58594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31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49530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32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9450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33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5410200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4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5402263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96844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выполненных объектов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07375" cy="4527550"/>
          </a:xfrm>
        </p:spPr>
        <p:txBody>
          <a:bodyPr/>
          <a:lstStyle/>
          <a:p>
            <a:endParaRPr lang="ru-RU" smtClean="0"/>
          </a:p>
        </p:txBody>
      </p:sp>
      <p:graphicFrame>
        <p:nvGraphicFramePr>
          <p:cNvPr id="7" name="Содержимое 44"/>
          <p:cNvGraphicFramePr>
            <a:graphicFrameLocks/>
          </p:cNvGraphicFramePr>
          <p:nvPr/>
        </p:nvGraphicFramePr>
        <p:xfrm>
          <a:off x="357158" y="1428736"/>
          <a:ext cx="8501123" cy="493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/>
                <a:gridCol w="4357718"/>
                <a:gridCol w="500066"/>
                <a:gridCol w="500066"/>
                <a:gridCol w="428629"/>
              </a:tblGrid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Наименование объекта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Реализованные системы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Проектиро-вание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Поставка </a:t>
                      </a:r>
                      <a:r>
                        <a:rPr lang="ru-RU" sz="900" b="1" dirty="0" err="1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оборудо-вания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СМР и ПНР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ОАО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КазГражданПроект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Митино-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Строгинская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линия Московского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метрополитена.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Здание эксплуатации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ПрофИнформЗащита</a:t>
                      </a:r>
                      <a:r>
                        <a:rPr lang="ru-RU" sz="900" b="1" dirty="0" smtClean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ТЦ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«Свита 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Холл», г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Казань, ул.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Баумана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</a:t>
                      </a:r>
                      <a:r>
                        <a:rPr lang="ru-RU" sz="900" b="1" dirty="0" smtClean="0">
                          <a:latin typeface="Arial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900" b="1" dirty="0" err="1" smtClean="0">
                          <a:latin typeface="Arial"/>
                          <a:ea typeface="Calibri"/>
                          <a:cs typeface="Times New Roman"/>
                        </a:rPr>
                        <a:t>Водоканалсервис</a:t>
                      </a:r>
                      <a:r>
                        <a:rPr lang="ru-RU" sz="900" b="1" dirty="0" smtClean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Канализационная</a:t>
                      </a:r>
                      <a:r>
                        <a:rPr lang="ru-RU" sz="900" baseline="0" dirty="0" smtClean="0">
                          <a:latin typeface="Arial"/>
                          <a:ea typeface="Calibri"/>
                          <a:cs typeface="Times New Roman"/>
                        </a:rPr>
                        <a:t> насосная станция КНС</a:t>
                      </a:r>
                      <a:r>
                        <a:rPr lang="ru-RU" sz="900" dirty="0" smtClean="0">
                          <a:latin typeface="Arial"/>
                          <a:ea typeface="Calibri"/>
                          <a:cs typeface="Times New Roman"/>
                        </a:rPr>
                        <a:t>-13 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г.</a:t>
                      </a:r>
                      <a:r>
                        <a:rPr lang="en-US" sz="900" dirty="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Казань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канализационной насосной станции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«Грань»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ОАО «Татэнерго», санаторий «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Балкыш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систем водоподготовки и водоснабжения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Calibri"/>
                          <a:cs typeface="Times New Roman"/>
                        </a:rPr>
                        <a:t>ООО «Проект-Ойл»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Расходный склад нефтепродуктов, г. Нижнекамск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технологического оборудования слива/налива нефтепродуктов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Calibri"/>
                          <a:cs typeface="Times New Roman"/>
                        </a:rPr>
                        <a:t>ООО «Альтаис»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Футбольный стадион на 45000 зрителей, г. Казань, ул. Чистопольская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индивидуального теплового пункта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Calibri"/>
                          <a:cs typeface="Times New Roman"/>
                        </a:rPr>
                        <a:t>ООО «КонвентСтройИнжиниринг»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Жилой дом в н.п. Боровое Матюшино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900" b="1" dirty="0" err="1">
                          <a:latin typeface="Arial"/>
                          <a:ea typeface="Calibri"/>
                          <a:cs typeface="Times New Roman"/>
                        </a:rPr>
                        <a:t>КонвентСтройИнжиниринг</a:t>
                      </a:r>
                      <a:r>
                        <a:rPr lang="ru-RU" sz="900" b="1" dirty="0">
                          <a:latin typeface="Arial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Производственно-бытовой корпус Константиновского ЛПУМГ ООО «Газпром </a:t>
                      </a:r>
                      <a:r>
                        <a:rPr lang="ru-RU" sz="900" dirty="0" err="1">
                          <a:latin typeface="Arial"/>
                          <a:ea typeface="Calibri"/>
                          <a:cs typeface="Times New Roman"/>
                        </a:rPr>
                        <a:t>Трансгаз</a:t>
                      </a:r>
                      <a:r>
                        <a:rPr lang="ru-RU" sz="900" dirty="0">
                          <a:latin typeface="Arial"/>
                          <a:ea typeface="Calibri"/>
                          <a:cs typeface="Times New Roman"/>
                        </a:rPr>
                        <a:t> Казань»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системы водоснабжения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Arial"/>
                          <a:ea typeface="Calibri"/>
                          <a:cs typeface="Times New Roman"/>
                        </a:rPr>
                        <a:t>ООО «ЭнергоСпецПроект»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Универсальный спортивный комплекс «Ватан» по адресу: г.</a:t>
                      </a:r>
                      <a:r>
                        <a:rPr lang="en-US" sz="900"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Казань, ул. Бондаренко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Arial"/>
                          <a:ea typeface="Calibri"/>
                          <a:cs typeface="Times New Roman"/>
                        </a:rPr>
                        <a:t>Автоматизация и диспетчеризация инженерных сетей здания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5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244633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857500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286543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28575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2686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3276600"/>
            <a:ext cx="1539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3268663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3679825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3687763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679825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5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106863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6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572000"/>
            <a:ext cx="155575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7" descr="Галочка ч_б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4999038"/>
            <a:ext cx="1555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8" descr="Галочка ч_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006975"/>
            <a:ext cx="1539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9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4999038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0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1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5494338"/>
            <a:ext cx="1539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2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5486400"/>
            <a:ext cx="153988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3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06583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4" descr="Галочка ч_б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6073775"/>
            <a:ext cx="1539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5" descr="Галочка ч_б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6065838"/>
            <a:ext cx="1539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960136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Реквизиты компании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5800" y="1524000"/>
          <a:ext cx="7848600" cy="4645027"/>
        </p:xfrm>
        <a:graphic>
          <a:graphicData uri="http://schemas.openxmlformats.org/drawingml/2006/table">
            <a:tbl>
              <a:tblPr/>
              <a:tblGrid>
                <a:gridCol w="2346325"/>
                <a:gridCol w="5502275"/>
              </a:tblGrid>
              <a:tr h="4921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название организации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"Инженерно-Внедренческий Центр "Технологика"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Сокращённое название организации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"ИВЦ "Технологика"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1655197670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юридический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Казань, ул. Муштари, дом 30-45</a:t>
                      </a: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фактический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Казань, ул. Петербургская, дом 50, корп. 23, оф. 405</a:t>
                      </a: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(843) 227-40-44, +7 (905) 377-73-32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(843) 227-40-60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://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www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tehno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logika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tehnologika@mail.ru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165501001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ОГРН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1101690043784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Банковские реквизиты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№40702810645020007225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ОАО "АК БАРС" банк . Казань ул. Кремлёвская 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БИК 049 205 805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№301 018 100 000 000 008 05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Гайнуллин Марат Дамирович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04181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щитов автоматики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Содержимое 5" descr="IMG_146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19200"/>
            <a:ext cx="6858000" cy="5144620"/>
          </a:xfrm>
          <a:noFill/>
          <a:effectLst>
            <a:outerShdw dist="50800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31704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15913"/>
            <a:ext cx="8207375" cy="903287"/>
          </a:xfrm>
        </p:spPr>
        <p:txBody>
          <a:bodyPr/>
          <a:lstStyle/>
          <a:p>
            <a:r>
              <a:rPr lang="ru-RU" altLang="en-US" dirty="0"/>
              <a:t>Разработка специальных программных средств для PLC и HMI</a:t>
            </a:r>
            <a:r>
              <a:rPr lang="en-US" altLang="en-US" dirty="0"/>
              <a:t/>
            </a:r>
            <a:br>
              <a:rPr lang="en-US" alt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47775"/>
            <a:ext cx="5966510" cy="5105400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7203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3513"/>
            <a:ext cx="8207375" cy="903287"/>
          </a:xfrm>
        </p:spPr>
        <p:txBody>
          <a:bodyPr/>
          <a:lstStyle/>
          <a:p>
            <a:r>
              <a:rPr lang="ru-RU" dirty="0" smtClean="0"/>
              <a:t>Пуско-наладочные работы. Ввод систем в эксплуатацию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Содержимое 7" descr="IMG_14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83" y="1295400"/>
            <a:ext cx="6796617" cy="5097463"/>
          </a:xfrm>
          <a:prstGeom prst="rect">
            <a:avLst/>
          </a:prstGeom>
          <a:noFill/>
          <a:ln>
            <a:noFill/>
          </a:ln>
          <a:effectLst>
            <a:outerShdw dist="50800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3330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9"/>
          <p:cNvSpPr>
            <a:spLocks noChangeArrowheads="1"/>
          </p:cNvSpPr>
          <p:nvPr/>
        </p:nvSpPr>
        <p:spPr bwMode="auto">
          <a:xfrm>
            <a:off x="304800" y="1298883"/>
            <a:ext cx="8534400" cy="1291917"/>
          </a:xfrm>
          <a:prstGeom prst="flowChartAlternateProcess">
            <a:avLst/>
          </a:prstGeom>
          <a:solidFill>
            <a:srgbClr val="C1DCF1"/>
          </a:solidFill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Цель проекта «Умный город»</a:t>
            </a:r>
          </a:p>
        </p:txBody>
      </p:sp>
      <p:sp>
        <p:nvSpPr>
          <p:cNvPr id="10247" name="Text Box 14"/>
          <p:cNvSpPr txBox="1">
            <a:spLocks noChangeArrowheads="1"/>
          </p:cNvSpPr>
          <p:nvPr/>
        </p:nvSpPr>
        <p:spPr bwMode="auto">
          <a:xfrm>
            <a:off x="469900" y="1333500"/>
            <a:ext cx="8229600" cy="121571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ru-RU" altLang="ru-RU" sz="1700" b="1" dirty="0" smtClean="0"/>
              <a:t>Цель проекта:</a:t>
            </a:r>
          </a:p>
          <a:p>
            <a:pPr algn="just" eaLnBrk="1" hangingPunct="1">
              <a:spcBef>
                <a:spcPts val="600"/>
              </a:spcBef>
            </a:pPr>
            <a:r>
              <a:rPr lang="ru-RU" altLang="ru-RU" sz="1700" dirty="0" smtClean="0"/>
              <a:t>Создание единой системы умной инженерной и </a:t>
            </a:r>
            <a:r>
              <a:rPr lang="en-US" altLang="ru-RU" sz="1700" dirty="0" smtClean="0"/>
              <a:t>IT </a:t>
            </a:r>
            <a:r>
              <a:rPr lang="ru-RU" altLang="ru-RU" sz="1700" dirty="0" smtClean="0"/>
              <a:t>инфраструктуры, умной экономики с принципиально новыми возможностями «централизованного» городского управления.</a:t>
            </a:r>
            <a:endParaRPr lang="ru-RU" altLang="ru-RU" sz="17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01" y="2771001"/>
            <a:ext cx="5330399" cy="355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804279"/>
            <a:ext cx="3124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Миссия:  </a:t>
            </a:r>
          </a:p>
          <a:p>
            <a:endParaRPr lang="ru-RU" sz="1700" dirty="0"/>
          </a:p>
          <a:p>
            <a:r>
              <a:rPr lang="ru-RU" sz="1700" dirty="0" smtClean="0"/>
              <a:t>«Создание возможностей для роста экономики посредством информационных технологий, повышение благосостояния нации и создание высокоинтеллектуального общества»</a:t>
            </a:r>
            <a:endParaRPr lang="ru-RU" sz="17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29003796"/>
              </p:ext>
            </p:extLst>
          </p:nvPr>
        </p:nvGraphicFramePr>
        <p:xfrm>
          <a:off x="3886200" y="1339770"/>
          <a:ext cx="5791200" cy="49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Основные задачи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39811" y="1447800"/>
            <a:ext cx="4934364" cy="5050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1400" b="1" dirty="0" smtClean="0"/>
              <a:t>Управление инженерными системами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Пространственная </a:t>
            </a:r>
            <a:r>
              <a:rPr lang="ru-RU" sz="1050" dirty="0"/>
              <a:t>информация с </a:t>
            </a:r>
            <a:r>
              <a:rPr lang="ru-RU" sz="1050" dirty="0" smtClean="0"/>
              <a:t>визуализацией  </a:t>
            </a:r>
            <a:endParaRPr lang="en-US" sz="1050" dirty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err="1" smtClean="0"/>
              <a:t>Погодно</a:t>
            </a:r>
            <a:r>
              <a:rPr lang="ru-RU" sz="1050" dirty="0" smtClean="0"/>
              <a:t>-ориентированное </a:t>
            </a:r>
            <a:r>
              <a:rPr lang="ru-RU" sz="1050" dirty="0"/>
              <a:t>поведение инженерных систем</a:t>
            </a:r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Раннее </a:t>
            </a:r>
            <a:r>
              <a:rPr lang="ru-RU" sz="1050" dirty="0"/>
              <a:t>выявление</a:t>
            </a:r>
            <a:r>
              <a:rPr lang="en-US" sz="1050" dirty="0"/>
              <a:t> </a:t>
            </a:r>
            <a:r>
              <a:rPr lang="ru-RU" sz="1050" dirty="0"/>
              <a:t>отказов и планирование ремонта</a:t>
            </a:r>
            <a:endParaRPr lang="en-US" sz="1050" dirty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Прогноз </a:t>
            </a:r>
            <a:r>
              <a:rPr lang="ru-RU" sz="1050" dirty="0"/>
              <a:t>потребления ресурсов</a:t>
            </a:r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Технологии </a:t>
            </a:r>
            <a:r>
              <a:rPr lang="ru-RU" sz="1050" dirty="0"/>
              <a:t>энергосбережения</a:t>
            </a:r>
            <a:endParaRPr lang="en-US" sz="1050" dirty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Зелёные </a:t>
            </a:r>
            <a:r>
              <a:rPr lang="ru-RU" sz="1050" dirty="0"/>
              <a:t>технологии, экологический мониторинг</a:t>
            </a:r>
            <a:endParaRPr lang="en-US" sz="1050" dirty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Организация </a:t>
            </a:r>
            <a:r>
              <a:rPr lang="ru-RU" sz="1050" dirty="0"/>
              <a:t>энергетической системы нового поколения – </a:t>
            </a:r>
            <a:r>
              <a:rPr lang="en-US" sz="1050" dirty="0" smtClean="0"/>
              <a:t>Smart Grid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sz="1400" b="1" dirty="0" smtClean="0"/>
              <a:t>Управление </a:t>
            </a:r>
            <a:r>
              <a:rPr lang="ru-RU" sz="1400" b="1" dirty="0"/>
              <a:t>службами города</a:t>
            </a:r>
            <a:endParaRPr lang="en-US" sz="1400" b="1" dirty="0"/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Управление расходами и доходами  </a:t>
            </a:r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Автоматизированная координация работы</a:t>
            </a:r>
            <a:endParaRPr lang="ru-RU" sz="1050" dirty="0" smtClean="0"/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Управление транспортами</a:t>
            </a:r>
            <a:endParaRPr lang="ru-RU" sz="1050" dirty="0"/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Управление деятельностью экстренных и оперативных служб</a:t>
            </a:r>
            <a:endParaRPr lang="en-US" sz="1050" dirty="0"/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Управление культурными, образовательными и медицинскими услугами</a:t>
            </a:r>
            <a:endParaRPr lang="en-US" sz="1050" dirty="0"/>
          </a:p>
          <a:p>
            <a:pPr algn="l" eaLnBrk="1" hangingPunct="1">
              <a:spcBef>
                <a:spcPct val="50000"/>
              </a:spcBef>
            </a:pPr>
            <a:r>
              <a:rPr lang="ru-RU" sz="1400" b="1" dirty="0" smtClean="0"/>
              <a:t>Экономика</a:t>
            </a:r>
            <a:endParaRPr lang="ru-RU" sz="1400" b="1" dirty="0"/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Привлекательная площадка для бизнеса</a:t>
            </a:r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Уменьшение экономических затрат на 40-55%</a:t>
            </a:r>
            <a:endParaRPr lang="en-US" sz="1050" dirty="0"/>
          </a:p>
          <a:p>
            <a:pPr marL="171450" indent="-171450" algn="l" eaLnBrk="1" hangingPunct="1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Увеличение производительности труда не менее чем в 3 раза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sz="1400" b="1" dirty="0"/>
              <a:t>Повышение комфорта жителей</a:t>
            </a:r>
            <a:endParaRPr lang="en-US" sz="1400" b="1" dirty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Развитые сервисы для </a:t>
            </a:r>
            <a:r>
              <a:rPr lang="ru-RU" sz="1050" dirty="0" smtClean="0"/>
              <a:t>бизнесов, жителей города</a:t>
            </a:r>
            <a:endParaRPr lang="en-US" sz="1050" dirty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/>
              <a:t>Общественная безопасность</a:t>
            </a:r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ru-RU" sz="1050" dirty="0" smtClean="0"/>
              <a:t>Экономия </a:t>
            </a:r>
            <a:r>
              <a:rPr lang="ru-RU" sz="1050" dirty="0"/>
              <a:t>времени жителей</a:t>
            </a:r>
            <a:endParaRPr lang="en-US" sz="1050" dirty="0"/>
          </a:p>
          <a:p>
            <a:pPr marL="171450" indent="-171450" algn="l">
              <a:lnSpc>
                <a:spcPct val="85000"/>
              </a:lnSpc>
              <a:spcBef>
                <a:spcPts val="400"/>
              </a:spcBef>
              <a:buFont typeface="Arial" pitchFamily="34" charset="0"/>
              <a:buChar char="•"/>
            </a:pPr>
            <a:endParaRPr lang="ru-RU" sz="105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22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Состав «Умного города»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96156" y="1371600"/>
            <a:ext cx="7151688" cy="4473960"/>
            <a:chOff x="2563813" y="1958810"/>
            <a:chExt cx="6111875" cy="3823474"/>
          </a:xfrm>
        </p:grpSpPr>
        <p:sp>
          <p:nvSpPr>
            <p:cNvPr id="5" name="object 2"/>
            <p:cNvSpPr/>
            <p:nvPr/>
          </p:nvSpPr>
          <p:spPr>
            <a:xfrm>
              <a:off x="3690214" y="2514206"/>
              <a:ext cx="3930738" cy="14937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" name="object 3"/>
            <p:cNvSpPr/>
            <p:nvPr/>
          </p:nvSpPr>
          <p:spPr>
            <a:xfrm>
              <a:off x="3283337" y="3901835"/>
              <a:ext cx="4726940" cy="1832610"/>
            </a:xfrm>
            <a:custGeom>
              <a:avLst/>
              <a:gdLst/>
              <a:ahLst/>
              <a:cxnLst/>
              <a:rect l="l" t="t" r="r" b="b"/>
              <a:pathLst>
                <a:path w="4726940" h="1832609">
                  <a:moveTo>
                    <a:pt x="2363177" y="0"/>
                  </a:moveTo>
                  <a:lnTo>
                    <a:pt x="2169361" y="3036"/>
                  </a:lnTo>
                  <a:lnTo>
                    <a:pt x="1979859" y="11989"/>
                  </a:lnTo>
                  <a:lnTo>
                    <a:pt x="1795280" y="26623"/>
                  </a:lnTo>
                  <a:lnTo>
                    <a:pt x="1616233" y="46701"/>
                  </a:lnTo>
                  <a:lnTo>
                    <a:pt x="1443325" y="71987"/>
                  </a:lnTo>
                  <a:lnTo>
                    <a:pt x="1277164" y="102247"/>
                  </a:lnTo>
                  <a:lnTo>
                    <a:pt x="1118359" y="137245"/>
                  </a:lnTo>
                  <a:lnTo>
                    <a:pt x="967518" y="176744"/>
                  </a:lnTo>
                  <a:lnTo>
                    <a:pt x="825249" y="220508"/>
                  </a:lnTo>
                  <a:lnTo>
                    <a:pt x="692161" y="268303"/>
                  </a:lnTo>
                  <a:lnTo>
                    <a:pt x="568861" y="319892"/>
                  </a:lnTo>
                  <a:lnTo>
                    <a:pt x="455958" y="375039"/>
                  </a:lnTo>
                  <a:lnTo>
                    <a:pt x="354059" y="433509"/>
                  </a:lnTo>
                  <a:lnTo>
                    <a:pt x="263774" y="495065"/>
                  </a:lnTo>
                  <a:lnTo>
                    <a:pt x="185711" y="559473"/>
                  </a:lnTo>
                  <a:lnTo>
                    <a:pt x="120476" y="626496"/>
                  </a:lnTo>
                  <a:lnTo>
                    <a:pt x="68680" y="695898"/>
                  </a:lnTo>
                  <a:lnTo>
                    <a:pt x="30930" y="767445"/>
                  </a:lnTo>
                  <a:lnTo>
                    <a:pt x="7833" y="840899"/>
                  </a:lnTo>
                  <a:lnTo>
                    <a:pt x="0" y="916025"/>
                  </a:lnTo>
                  <a:lnTo>
                    <a:pt x="7833" y="991157"/>
                  </a:lnTo>
                  <a:lnTo>
                    <a:pt x="30930" y="1064615"/>
                  </a:lnTo>
                  <a:lnTo>
                    <a:pt x="68680" y="1136166"/>
                  </a:lnTo>
                  <a:lnTo>
                    <a:pt x="120476" y="1205571"/>
                  </a:lnTo>
                  <a:lnTo>
                    <a:pt x="185711" y="1272597"/>
                  </a:lnTo>
                  <a:lnTo>
                    <a:pt x="263774" y="1337007"/>
                  </a:lnTo>
                  <a:lnTo>
                    <a:pt x="354059" y="1398566"/>
                  </a:lnTo>
                  <a:lnTo>
                    <a:pt x="455958" y="1457037"/>
                  </a:lnTo>
                  <a:lnTo>
                    <a:pt x="568861" y="1512185"/>
                  </a:lnTo>
                  <a:lnTo>
                    <a:pt x="692161" y="1563774"/>
                  </a:lnTo>
                  <a:lnTo>
                    <a:pt x="825249" y="1611569"/>
                  </a:lnTo>
                  <a:lnTo>
                    <a:pt x="967518" y="1655334"/>
                  </a:lnTo>
                  <a:lnTo>
                    <a:pt x="1118359" y="1694833"/>
                  </a:lnTo>
                  <a:lnTo>
                    <a:pt x="1277164" y="1729830"/>
                  </a:lnTo>
                  <a:lnTo>
                    <a:pt x="1443325" y="1760090"/>
                  </a:lnTo>
                  <a:lnTo>
                    <a:pt x="1616233" y="1785376"/>
                  </a:lnTo>
                  <a:lnTo>
                    <a:pt x="1795280" y="1805454"/>
                  </a:lnTo>
                  <a:lnTo>
                    <a:pt x="1979859" y="1820087"/>
                  </a:lnTo>
                  <a:lnTo>
                    <a:pt x="2169361" y="1829039"/>
                  </a:lnTo>
                  <a:lnTo>
                    <a:pt x="2363177" y="1832076"/>
                  </a:lnTo>
                  <a:lnTo>
                    <a:pt x="2556996" y="1829039"/>
                  </a:lnTo>
                  <a:lnTo>
                    <a:pt x="2746499" y="1820087"/>
                  </a:lnTo>
                  <a:lnTo>
                    <a:pt x="2931080" y="1805454"/>
                  </a:lnTo>
                  <a:lnTo>
                    <a:pt x="3110130" y="1785376"/>
                  </a:lnTo>
                  <a:lnTo>
                    <a:pt x="3283040" y="1760090"/>
                  </a:lnTo>
                  <a:lnTo>
                    <a:pt x="3449202" y="1729830"/>
                  </a:lnTo>
                  <a:lnTo>
                    <a:pt x="3608009" y="1694833"/>
                  </a:lnTo>
                  <a:lnTo>
                    <a:pt x="3758851" y="1655334"/>
                  </a:lnTo>
                  <a:lnTo>
                    <a:pt x="3901122" y="1611569"/>
                  </a:lnTo>
                  <a:lnTo>
                    <a:pt x="4034212" y="1563774"/>
                  </a:lnTo>
                  <a:lnTo>
                    <a:pt x="4157513" y="1512185"/>
                  </a:lnTo>
                  <a:lnTo>
                    <a:pt x="4270417" y="1457037"/>
                  </a:lnTo>
                  <a:lnTo>
                    <a:pt x="4372317" y="1398566"/>
                  </a:lnTo>
                  <a:lnTo>
                    <a:pt x="4462603" y="1337007"/>
                  </a:lnTo>
                  <a:lnTo>
                    <a:pt x="4540667" y="1272597"/>
                  </a:lnTo>
                  <a:lnTo>
                    <a:pt x="4605902" y="1205571"/>
                  </a:lnTo>
                  <a:lnTo>
                    <a:pt x="4657699" y="1136166"/>
                  </a:lnTo>
                  <a:lnTo>
                    <a:pt x="4695450" y="1064615"/>
                  </a:lnTo>
                  <a:lnTo>
                    <a:pt x="4718547" y="991157"/>
                  </a:lnTo>
                  <a:lnTo>
                    <a:pt x="4726381" y="916025"/>
                  </a:lnTo>
                  <a:lnTo>
                    <a:pt x="4718547" y="840899"/>
                  </a:lnTo>
                  <a:lnTo>
                    <a:pt x="4695450" y="767445"/>
                  </a:lnTo>
                  <a:lnTo>
                    <a:pt x="4657699" y="695898"/>
                  </a:lnTo>
                  <a:lnTo>
                    <a:pt x="4605902" y="626496"/>
                  </a:lnTo>
                  <a:lnTo>
                    <a:pt x="4540667" y="559473"/>
                  </a:lnTo>
                  <a:lnTo>
                    <a:pt x="4462603" y="495065"/>
                  </a:lnTo>
                  <a:lnTo>
                    <a:pt x="4372317" y="433509"/>
                  </a:lnTo>
                  <a:lnTo>
                    <a:pt x="4270417" y="375039"/>
                  </a:lnTo>
                  <a:lnTo>
                    <a:pt x="4157513" y="319892"/>
                  </a:lnTo>
                  <a:lnTo>
                    <a:pt x="4034212" y="268303"/>
                  </a:lnTo>
                  <a:lnTo>
                    <a:pt x="3901122" y="220508"/>
                  </a:lnTo>
                  <a:lnTo>
                    <a:pt x="3758851" y="176744"/>
                  </a:lnTo>
                  <a:lnTo>
                    <a:pt x="3608009" y="137245"/>
                  </a:lnTo>
                  <a:lnTo>
                    <a:pt x="3449202" y="102247"/>
                  </a:lnTo>
                  <a:lnTo>
                    <a:pt x="3283040" y="71987"/>
                  </a:lnTo>
                  <a:lnTo>
                    <a:pt x="3110130" y="46701"/>
                  </a:lnTo>
                  <a:lnTo>
                    <a:pt x="2931080" y="26623"/>
                  </a:lnTo>
                  <a:lnTo>
                    <a:pt x="2746499" y="11989"/>
                  </a:lnTo>
                  <a:lnTo>
                    <a:pt x="2556996" y="3036"/>
                  </a:lnTo>
                  <a:lnTo>
                    <a:pt x="2363177" y="0"/>
                  </a:lnTo>
                  <a:close/>
                </a:path>
              </a:pathLst>
            </a:custGeom>
            <a:solidFill>
              <a:srgbClr val="3F86BD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3283802" y="3657346"/>
              <a:ext cx="4726584" cy="18325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3300962" y="3286991"/>
              <a:ext cx="4403137" cy="2127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5165613" y="3752125"/>
              <a:ext cx="937329" cy="7480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3032417" y="3466007"/>
              <a:ext cx="1021715" cy="417195"/>
            </a:xfrm>
            <a:custGeom>
              <a:avLst/>
              <a:gdLst/>
              <a:ahLst/>
              <a:cxnLst/>
              <a:rect l="l" t="t" r="r" b="b"/>
              <a:pathLst>
                <a:path w="1021714" h="417195">
                  <a:moveTo>
                    <a:pt x="513634" y="0"/>
                  </a:moveTo>
                  <a:lnTo>
                    <a:pt x="473799" y="439"/>
                  </a:lnTo>
                  <a:lnTo>
                    <a:pt x="433899" y="2192"/>
                  </a:lnTo>
                  <a:lnTo>
                    <a:pt x="394113" y="5290"/>
                  </a:lnTo>
                  <a:lnTo>
                    <a:pt x="354617" y="9768"/>
                  </a:lnTo>
                  <a:lnTo>
                    <a:pt x="315589" y="15658"/>
                  </a:lnTo>
                  <a:lnTo>
                    <a:pt x="277441" y="22852"/>
                  </a:lnTo>
                  <a:lnTo>
                    <a:pt x="207646" y="40538"/>
                  </a:lnTo>
                  <a:lnTo>
                    <a:pt x="146983" y="62122"/>
                  </a:lnTo>
                  <a:lnTo>
                    <a:pt x="96004" y="87010"/>
                  </a:lnTo>
                  <a:lnTo>
                    <a:pt x="55262" y="114607"/>
                  </a:lnTo>
                  <a:lnTo>
                    <a:pt x="25312" y="144318"/>
                  </a:lnTo>
                  <a:lnTo>
                    <a:pt x="1831" y="191548"/>
                  </a:lnTo>
                  <a:lnTo>
                    <a:pt x="0" y="207705"/>
                  </a:lnTo>
                  <a:lnTo>
                    <a:pt x="1281" y="223944"/>
                  </a:lnTo>
                  <a:lnTo>
                    <a:pt x="24494" y="272412"/>
                  </a:lnTo>
                  <a:lnTo>
                    <a:pt x="56458" y="303906"/>
                  </a:lnTo>
                  <a:lnTo>
                    <a:pt x="99431" y="332534"/>
                  </a:lnTo>
                  <a:lnTo>
                    <a:pt x="151793" y="357371"/>
                  </a:lnTo>
                  <a:lnTo>
                    <a:pt x="212180" y="378201"/>
                  </a:lnTo>
                  <a:lnTo>
                    <a:pt x="279227" y="394811"/>
                  </a:lnTo>
                  <a:lnTo>
                    <a:pt x="351567" y="406986"/>
                  </a:lnTo>
                  <a:lnTo>
                    <a:pt x="427837" y="414510"/>
                  </a:lnTo>
                  <a:lnTo>
                    <a:pt x="467019" y="416461"/>
                  </a:lnTo>
                  <a:lnTo>
                    <a:pt x="506671" y="417170"/>
                  </a:lnTo>
                  <a:lnTo>
                    <a:pt x="546622" y="416608"/>
                  </a:lnTo>
                  <a:lnTo>
                    <a:pt x="586703" y="414750"/>
                  </a:lnTo>
                  <a:lnTo>
                    <a:pt x="626742" y="411569"/>
                  </a:lnTo>
                  <a:lnTo>
                    <a:pt x="666569" y="407037"/>
                  </a:lnTo>
                  <a:lnTo>
                    <a:pt x="706012" y="401128"/>
                  </a:lnTo>
                  <a:lnTo>
                    <a:pt x="744159" y="393949"/>
                  </a:lnTo>
                  <a:lnTo>
                    <a:pt x="813951" y="376397"/>
                  </a:lnTo>
                  <a:lnTo>
                    <a:pt x="874613" y="355039"/>
                  </a:lnTo>
                  <a:lnTo>
                    <a:pt x="925593" y="330419"/>
                  </a:lnTo>
                  <a:lnTo>
                    <a:pt x="966335" y="303084"/>
                  </a:lnTo>
                  <a:lnTo>
                    <a:pt x="996287" y="273577"/>
                  </a:lnTo>
                  <a:lnTo>
                    <a:pt x="1019772" y="226438"/>
                  </a:lnTo>
                  <a:lnTo>
                    <a:pt x="1021605" y="210229"/>
                  </a:lnTo>
                  <a:lnTo>
                    <a:pt x="1020326" y="193886"/>
                  </a:lnTo>
                  <a:lnTo>
                    <a:pt x="997118" y="144734"/>
                  </a:lnTo>
                  <a:lnTo>
                    <a:pt x="965132" y="113238"/>
                  </a:lnTo>
                  <a:lnTo>
                    <a:pt x="922002" y="85131"/>
                  </a:lnTo>
                  <a:lnTo>
                    <a:pt x="869381" y="60561"/>
                  </a:lnTo>
                  <a:lnTo>
                    <a:pt x="808690" y="39792"/>
                  </a:lnTo>
                  <a:lnTo>
                    <a:pt x="741350" y="23087"/>
                  </a:lnTo>
                  <a:lnTo>
                    <a:pt x="668780" y="10711"/>
                  </a:lnTo>
                  <a:lnTo>
                    <a:pt x="592401" y="2927"/>
                  </a:lnTo>
                  <a:lnTo>
                    <a:pt x="553227" y="840"/>
                  </a:lnTo>
                  <a:lnTo>
                    <a:pt x="513634" y="0"/>
                  </a:lnTo>
                  <a:close/>
                </a:path>
              </a:pathLst>
            </a:custGeom>
            <a:solidFill>
              <a:srgbClr val="A2D7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7239019" y="2755646"/>
              <a:ext cx="1021715" cy="417195"/>
            </a:xfrm>
            <a:custGeom>
              <a:avLst/>
              <a:gdLst/>
              <a:ahLst/>
              <a:cxnLst/>
              <a:rect l="l" t="t" r="r" b="b"/>
              <a:pathLst>
                <a:path w="1021714" h="417195">
                  <a:moveTo>
                    <a:pt x="514955" y="0"/>
                  </a:moveTo>
                  <a:lnTo>
                    <a:pt x="475004" y="562"/>
                  </a:lnTo>
                  <a:lnTo>
                    <a:pt x="434923" y="2420"/>
                  </a:lnTo>
                  <a:lnTo>
                    <a:pt x="394884" y="5603"/>
                  </a:lnTo>
                  <a:lnTo>
                    <a:pt x="355058" y="10136"/>
                  </a:lnTo>
                  <a:lnTo>
                    <a:pt x="315614" y="16047"/>
                  </a:lnTo>
                  <a:lnTo>
                    <a:pt x="277462" y="23222"/>
                  </a:lnTo>
                  <a:lnTo>
                    <a:pt x="207662" y="40768"/>
                  </a:lnTo>
                  <a:lnTo>
                    <a:pt x="146995" y="62120"/>
                  </a:lnTo>
                  <a:lnTo>
                    <a:pt x="96013" y="86734"/>
                  </a:lnTo>
                  <a:lnTo>
                    <a:pt x="55269" y="114066"/>
                  </a:lnTo>
                  <a:lnTo>
                    <a:pt x="25317" y="143570"/>
                  </a:lnTo>
                  <a:lnTo>
                    <a:pt x="1833" y="190707"/>
                  </a:lnTo>
                  <a:lnTo>
                    <a:pt x="0" y="206916"/>
                  </a:lnTo>
                  <a:lnTo>
                    <a:pt x="1279" y="223259"/>
                  </a:lnTo>
                  <a:lnTo>
                    <a:pt x="24485" y="272414"/>
                  </a:lnTo>
                  <a:lnTo>
                    <a:pt x="56469" y="303910"/>
                  </a:lnTo>
                  <a:lnTo>
                    <a:pt x="99599" y="332017"/>
                  </a:lnTo>
                  <a:lnTo>
                    <a:pt x="152220" y="356589"/>
                  </a:lnTo>
                  <a:lnTo>
                    <a:pt x="212911" y="377362"/>
                  </a:lnTo>
                  <a:lnTo>
                    <a:pt x="280252" y="394072"/>
                  </a:lnTo>
                  <a:lnTo>
                    <a:pt x="352823" y="406454"/>
                  </a:lnTo>
                  <a:lnTo>
                    <a:pt x="429203" y="414243"/>
                  </a:lnTo>
                  <a:lnTo>
                    <a:pt x="468378" y="416333"/>
                  </a:lnTo>
                  <a:lnTo>
                    <a:pt x="507972" y="417175"/>
                  </a:lnTo>
                  <a:lnTo>
                    <a:pt x="547809" y="416737"/>
                  </a:lnTo>
                  <a:lnTo>
                    <a:pt x="587710" y="414985"/>
                  </a:lnTo>
                  <a:lnTo>
                    <a:pt x="627498" y="411887"/>
                  </a:lnTo>
                  <a:lnTo>
                    <a:pt x="666995" y="407409"/>
                  </a:lnTo>
                  <a:lnTo>
                    <a:pt x="706025" y="401518"/>
                  </a:lnTo>
                  <a:lnTo>
                    <a:pt x="744173" y="394319"/>
                  </a:lnTo>
                  <a:lnTo>
                    <a:pt x="813967" y="376627"/>
                  </a:lnTo>
                  <a:lnTo>
                    <a:pt x="874631" y="355039"/>
                  </a:lnTo>
                  <a:lnTo>
                    <a:pt x="925610" y="330147"/>
                  </a:lnTo>
                  <a:lnTo>
                    <a:pt x="966351" y="302547"/>
                  </a:lnTo>
                  <a:lnTo>
                    <a:pt x="996302" y="272834"/>
                  </a:lnTo>
                  <a:lnTo>
                    <a:pt x="1019782" y="225602"/>
                  </a:lnTo>
                  <a:lnTo>
                    <a:pt x="1021614" y="209445"/>
                  </a:lnTo>
                  <a:lnTo>
                    <a:pt x="1020333" y="193206"/>
                  </a:lnTo>
                  <a:lnTo>
                    <a:pt x="997119" y="144738"/>
                  </a:lnTo>
                  <a:lnTo>
                    <a:pt x="965157" y="113247"/>
                  </a:lnTo>
                  <a:lnTo>
                    <a:pt x="922188" y="84625"/>
                  </a:lnTo>
                  <a:lnTo>
                    <a:pt x="869828" y="59792"/>
                  </a:lnTo>
                  <a:lnTo>
                    <a:pt x="809443" y="38964"/>
                  </a:lnTo>
                  <a:lnTo>
                    <a:pt x="742397" y="22356"/>
                  </a:lnTo>
                  <a:lnTo>
                    <a:pt x="670058" y="10182"/>
                  </a:lnTo>
                  <a:lnTo>
                    <a:pt x="593789" y="2658"/>
                  </a:lnTo>
                  <a:lnTo>
                    <a:pt x="554607" y="707"/>
                  </a:lnTo>
                  <a:lnTo>
                    <a:pt x="514955" y="0"/>
                  </a:lnTo>
                  <a:close/>
                </a:path>
              </a:pathLst>
            </a:custGeom>
            <a:solidFill>
              <a:srgbClr val="A2D7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4264795" y="2251719"/>
              <a:ext cx="1021080" cy="417195"/>
            </a:xfrm>
            <a:custGeom>
              <a:avLst/>
              <a:gdLst/>
              <a:ahLst/>
              <a:cxnLst/>
              <a:rect l="l" t="t" r="r" b="b"/>
              <a:pathLst>
                <a:path w="1021079" h="417195">
                  <a:moveTo>
                    <a:pt x="514586" y="0"/>
                  </a:moveTo>
                  <a:lnTo>
                    <a:pt x="474662" y="561"/>
                  </a:lnTo>
                  <a:lnTo>
                    <a:pt x="434609" y="2419"/>
                  </a:lnTo>
                  <a:lnTo>
                    <a:pt x="394598" y="5601"/>
                  </a:lnTo>
                  <a:lnTo>
                    <a:pt x="354799" y="10133"/>
                  </a:lnTo>
                  <a:lnTo>
                    <a:pt x="315382" y="16042"/>
                  </a:lnTo>
                  <a:lnTo>
                    <a:pt x="277260" y="23217"/>
                  </a:lnTo>
                  <a:lnTo>
                    <a:pt x="207513" y="40763"/>
                  </a:lnTo>
                  <a:lnTo>
                    <a:pt x="146891" y="62116"/>
                  </a:lnTo>
                  <a:lnTo>
                    <a:pt x="95946" y="86732"/>
                  </a:lnTo>
                  <a:lnTo>
                    <a:pt x="55232" y="114064"/>
                  </a:lnTo>
                  <a:lnTo>
                    <a:pt x="25301" y="143567"/>
                  </a:lnTo>
                  <a:lnTo>
                    <a:pt x="1832" y="190703"/>
                  </a:lnTo>
                  <a:lnTo>
                    <a:pt x="0" y="206910"/>
                  </a:lnTo>
                  <a:lnTo>
                    <a:pt x="1278" y="223252"/>
                  </a:lnTo>
                  <a:lnTo>
                    <a:pt x="24466" y="272400"/>
                  </a:lnTo>
                  <a:lnTo>
                    <a:pt x="56407" y="303894"/>
                  </a:lnTo>
                  <a:lnTo>
                    <a:pt x="99356" y="332002"/>
                  </a:lnTo>
                  <a:lnTo>
                    <a:pt x="151687" y="356574"/>
                  </a:lnTo>
                  <a:lnTo>
                    <a:pt x="212036" y="377346"/>
                  </a:lnTo>
                  <a:lnTo>
                    <a:pt x="279040" y="394054"/>
                  </a:lnTo>
                  <a:lnTo>
                    <a:pt x="351333" y="406433"/>
                  </a:lnTo>
                  <a:lnTo>
                    <a:pt x="427552" y="414219"/>
                  </a:lnTo>
                  <a:lnTo>
                    <a:pt x="466707" y="416307"/>
                  </a:lnTo>
                  <a:lnTo>
                    <a:pt x="506332" y="417148"/>
                  </a:lnTo>
                  <a:lnTo>
                    <a:pt x="546257" y="416709"/>
                  </a:lnTo>
                  <a:lnTo>
                    <a:pt x="586310" y="414956"/>
                  </a:lnTo>
                  <a:lnTo>
                    <a:pt x="626322" y="411857"/>
                  </a:lnTo>
                  <a:lnTo>
                    <a:pt x="666122" y="407378"/>
                  </a:lnTo>
                  <a:lnTo>
                    <a:pt x="705538" y="401487"/>
                  </a:lnTo>
                  <a:lnTo>
                    <a:pt x="743659" y="394294"/>
                  </a:lnTo>
                  <a:lnTo>
                    <a:pt x="813402" y="376612"/>
                  </a:lnTo>
                  <a:lnTo>
                    <a:pt x="874022" y="355031"/>
                  </a:lnTo>
                  <a:lnTo>
                    <a:pt x="924965" y="330146"/>
                  </a:lnTo>
                  <a:lnTo>
                    <a:pt x="965678" y="302551"/>
                  </a:lnTo>
                  <a:lnTo>
                    <a:pt x="995608" y="272841"/>
                  </a:lnTo>
                  <a:lnTo>
                    <a:pt x="1019076" y="225610"/>
                  </a:lnTo>
                  <a:lnTo>
                    <a:pt x="1020908" y="209452"/>
                  </a:lnTo>
                  <a:lnTo>
                    <a:pt x="1019630" y="193212"/>
                  </a:lnTo>
                  <a:lnTo>
                    <a:pt x="996441" y="144736"/>
                  </a:lnTo>
                  <a:lnTo>
                    <a:pt x="964500" y="113242"/>
                  </a:lnTo>
                  <a:lnTo>
                    <a:pt x="921552" y="84620"/>
                  </a:lnTo>
                  <a:lnTo>
                    <a:pt x="869222" y="59788"/>
                  </a:lnTo>
                  <a:lnTo>
                    <a:pt x="808875" y="38962"/>
                  </a:lnTo>
                  <a:lnTo>
                    <a:pt x="741873" y="22354"/>
                  </a:lnTo>
                  <a:lnTo>
                    <a:pt x="669582" y="10182"/>
                  </a:lnTo>
                  <a:lnTo>
                    <a:pt x="593365" y="2659"/>
                  </a:lnTo>
                  <a:lnTo>
                    <a:pt x="554210" y="708"/>
                  </a:lnTo>
                  <a:lnTo>
                    <a:pt x="514586" y="0"/>
                  </a:lnTo>
                  <a:close/>
                </a:path>
              </a:pathLst>
            </a:custGeom>
            <a:solidFill>
              <a:srgbClr val="A2D7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6009799" y="2247025"/>
              <a:ext cx="1021715" cy="417195"/>
            </a:xfrm>
            <a:custGeom>
              <a:avLst/>
              <a:gdLst/>
              <a:ahLst/>
              <a:cxnLst/>
              <a:rect l="l" t="t" r="r" b="b"/>
              <a:pathLst>
                <a:path w="1021714" h="417195">
                  <a:moveTo>
                    <a:pt x="514950" y="0"/>
                  </a:moveTo>
                  <a:lnTo>
                    <a:pt x="475000" y="436"/>
                  </a:lnTo>
                  <a:lnTo>
                    <a:pt x="434920" y="2187"/>
                  </a:lnTo>
                  <a:lnTo>
                    <a:pt x="394882" y="5284"/>
                  </a:lnTo>
                  <a:lnTo>
                    <a:pt x="355056" y="9760"/>
                  </a:lnTo>
                  <a:lnTo>
                    <a:pt x="315612" y="15650"/>
                  </a:lnTo>
                  <a:lnTo>
                    <a:pt x="277462" y="22846"/>
                  </a:lnTo>
                  <a:lnTo>
                    <a:pt x="207664" y="40534"/>
                  </a:lnTo>
                  <a:lnTo>
                    <a:pt x="146997" y="62119"/>
                  </a:lnTo>
                  <a:lnTo>
                    <a:pt x="96014" y="87008"/>
                  </a:lnTo>
                  <a:lnTo>
                    <a:pt x="55269" y="114604"/>
                  </a:lnTo>
                  <a:lnTo>
                    <a:pt x="25316" y="144314"/>
                  </a:lnTo>
                  <a:lnTo>
                    <a:pt x="1832" y="191543"/>
                  </a:lnTo>
                  <a:lnTo>
                    <a:pt x="0" y="207699"/>
                  </a:lnTo>
                  <a:lnTo>
                    <a:pt x="1280" y="223937"/>
                  </a:lnTo>
                  <a:lnTo>
                    <a:pt x="24492" y="272404"/>
                  </a:lnTo>
                  <a:lnTo>
                    <a:pt x="56476" y="303898"/>
                  </a:lnTo>
                  <a:lnTo>
                    <a:pt x="99601" y="332527"/>
                  </a:lnTo>
                  <a:lnTo>
                    <a:pt x="152218" y="357365"/>
                  </a:lnTo>
                  <a:lnTo>
                    <a:pt x="212908" y="378197"/>
                  </a:lnTo>
                  <a:lnTo>
                    <a:pt x="280250" y="394809"/>
                  </a:lnTo>
                  <a:lnTo>
                    <a:pt x="352822" y="406985"/>
                  </a:lnTo>
                  <a:lnTo>
                    <a:pt x="429206" y="414511"/>
                  </a:lnTo>
                  <a:lnTo>
                    <a:pt x="468383" y="416463"/>
                  </a:lnTo>
                  <a:lnTo>
                    <a:pt x="507979" y="417173"/>
                  </a:lnTo>
                  <a:lnTo>
                    <a:pt x="547819" y="416612"/>
                  </a:lnTo>
                  <a:lnTo>
                    <a:pt x="587723" y="414754"/>
                  </a:lnTo>
                  <a:lnTo>
                    <a:pt x="627514" y="411573"/>
                  </a:lnTo>
                  <a:lnTo>
                    <a:pt x="667015" y="407042"/>
                  </a:lnTo>
                  <a:lnTo>
                    <a:pt x="706048" y="401133"/>
                  </a:lnTo>
                  <a:lnTo>
                    <a:pt x="744194" y="393959"/>
                  </a:lnTo>
                  <a:lnTo>
                    <a:pt x="813984" y="376414"/>
                  </a:lnTo>
                  <a:lnTo>
                    <a:pt x="874644" y="355060"/>
                  </a:lnTo>
                  <a:lnTo>
                    <a:pt x="925619" y="330443"/>
                  </a:lnTo>
                  <a:lnTo>
                    <a:pt x="966357" y="303108"/>
                  </a:lnTo>
                  <a:lnTo>
                    <a:pt x="996305" y="273601"/>
                  </a:lnTo>
                  <a:lnTo>
                    <a:pt x="1019787" y="226463"/>
                  </a:lnTo>
                  <a:lnTo>
                    <a:pt x="1021620" y="210255"/>
                  </a:lnTo>
                  <a:lnTo>
                    <a:pt x="1020341" y="193914"/>
                  </a:lnTo>
                  <a:lnTo>
                    <a:pt x="997138" y="144771"/>
                  </a:lnTo>
                  <a:lnTo>
                    <a:pt x="965174" y="113281"/>
                  </a:lnTo>
                  <a:lnTo>
                    <a:pt x="922193" y="85171"/>
                  </a:lnTo>
                  <a:lnTo>
                    <a:pt x="869826" y="60596"/>
                  </a:lnTo>
                  <a:lnTo>
                    <a:pt x="809437" y="39821"/>
                  </a:lnTo>
                  <a:lnTo>
                    <a:pt x="742390" y="23109"/>
                  </a:lnTo>
                  <a:lnTo>
                    <a:pt x="670050" y="10725"/>
                  </a:lnTo>
                  <a:lnTo>
                    <a:pt x="593782" y="2934"/>
                  </a:lnTo>
                  <a:lnTo>
                    <a:pt x="554601" y="843"/>
                  </a:lnTo>
                  <a:lnTo>
                    <a:pt x="514950" y="0"/>
                  </a:lnTo>
                  <a:close/>
                </a:path>
              </a:pathLst>
            </a:custGeom>
            <a:solidFill>
              <a:srgbClr val="A2D7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3023481" y="2752750"/>
              <a:ext cx="1021080" cy="417830"/>
            </a:xfrm>
            <a:custGeom>
              <a:avLst/>
              <a:gdLst/>
              <a:ahLst/>
              <a:cxnLst/>
              <a:rect l="l" t="t" r="r" b="b"/>
              <a:pathLst>
                <a:path w="1021080" h="417829">
                  <a:moveTo>
                    <a:pt x="514582" y="0"/>
                  </a:moveTo>
                  <a:lnTo>
                    <a:pt x="474659" y="559"/>
                  </a:lnTo>
                  <a:lnTo>
                    <a:pt x="434607" y="2415"/>
                  </a:lnTo>
                  <a:lnTo>
                    <a:pt x="394597" y="5594"/>
                  </a:lnTo>
                  <a:lnTo>
                    <a:pt x="354799" y="10123"/>
                  </a:lnTo>
                  <a:lnTo>
                    <a:pt x="315384" y="16029"/>
                  </a:lnTo>
                  <a:lnTo>
                    <a:pt x="277260" y="23207"/>
                  </a:lnTo>
                  <a:lnTo>
                    <a:pt x="207511" y="40759"/>
                  </a:lnTo>
                  <a:lnTo>
                    <a:pt x="146887" y="62117"/>
                  </a:lnTo>
                  <a:lnTo>
                    <a:pt x="95942" y="86735"/>
                  </a:lnTo>
                  <a:lnTo>
                    <a:pt x="55228" y="114070"/>
                  </a:lnTo>
                  <a:lnTo>
                    <a:pt x="25298" y="143576"/>
                  </a:lnTo>
                  <a:lnTo>
                    <a:pt x="1831" y="190718"/>
                  </a:lnTo>
                  <a:lnTo>
                    <a:pt x="0" y="206928"/>
                  </a:lnTo>
                  <a:lnTo>
                    <a:pt x="1278" y="223272"/>
                  </a:lnTo>
                  <a:lnTo>
                    <a:pt x="24468" y="272432"/>
                  </a:lnTo>
                  <a:lnTo>
                    <a:pt x="56407" y="304298"/>
                  </a:lnTo>
                  <a:lnTo>
                    <a:pt x="99353" y="332917"/>
                  </a:lnTo>
                  <a:lnTo>
                    <a:pt x="151682" y="357749"/>
                  </a:lnTo>
                  <a:lnTo>
                    <a:pt x="212029" y="378576"/>
                  </a:lnTo>
                  <a:lnTo>
                    <a:pt x="279031" y="395184"/>
                  </a:lnTo>
                  <a:lnTo>
                    <a:pt x="351323" y="407358"/>
                  </a:lnTo>
                  <a:lnTo>
                    <a:pt x="427541" y="414881"/>
                  </a:lnTo>
                  <a:lnTo>
                    <a:pt x="466696" y="416832"/>
                  </a:lnTo>
                  <a:lnTo>
                    <a:pt x="506322" y="417540"/>
                  </a:lnTo>
                  <a:lnTo>
                    <a:pt x="546246" y="416977"/>
                  </a:lnTo>
                  <a:lnTo>
                    <a:pt x="586299" y="415117"/>
                  </a:lnTo>
                  <a:lnTo>
                    <a:pt x="626311" y="411933"/>
                  </a:lnTo>
                  <a:lnTo>
                    <a:pt x="666111" y="407399"/>
                  </a:lnTo>
                  <a:lnTo>
                    <a:pt x="705528" y="401486"/>
                  </a:lnTo>
                  <a:lnTo>
                    <a:pt x="743650" y="394313"/>
                  </a:lnTo>
                  <a:lnTo>
                    <a:pt x="813396" y="376768"/>
                  </a:lnTo>
                  <a:lnTo>
                    <a:pt x="874018" y="355415"/>
                  </a:lnTo>
                  <a:lnTo>
                    <a:pt x="924963" y="330799"/>
                  </a:lnTo>
                  <a:lnTo>
                    <a:pt x="965676" y="303466"/>
                  </a:lnTo>
                  <a:lnTo>
                    <a:pt x="995607" y="273960"/>
                  </a:lnTo>
                  <a:lnTo>
                    <a:pt x="1019073" y="226822"/>
                  </a:lnTo>
                  <a:lnTo>
                    <a:pt x="1020904" y="210614"/>
                  </a:lnTo>
                  <a:lnTo>
                    <a:pt x="1019625" y="194273"/>
                  </a:lnTo>
                  <a:lnTo>
                    <a:pt x="996432" y="145127"/>
                  </a:lnTo>
                  <a:lnTo>
                    <a:pt x="964491" y="113263"/>
                  </a:lnTo>
                  <a:lnTo>
                    <a:pt x="921546" y="84636"/>
                  </a:lnTo>
                  <a:lnTo>
                    <a:pt x="869217" y="59800"/>
                  </a:lnTo>
                  <a:lnTo>
                    <a:pt x="808870" y="38971"/>
                  </a:lnTo>
                  <a:lnTo>
                    <a:pt x="741869" y="22361"/>
                  </a:lnTo>
                  <a:lnTo>
                    <a:pt x="669577" y="10187"/>
                  </a:lnTo>
                  <a:lnTo>
                    <a:pt x="593361" y="2661"/>
                  </a:lnTo>
                  <a:lnTo>
                    <a:pt x="554206" y="709"/>
                  </a:lnTo>
                  <a:lnTo>
                    <a:pt x="514582" y="0"/>
                  </a:lnTo>
                  <a:close/>
                </a:path>
              </a:pathLst>
            </a:custGeom>
            <a:solidFill>
              <a:srgbClr val="A2D7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7248665" y="3468520"/>
              <a:ext cx="1021080" cy="417830"/>
            </a:xfrm>
            <a:custGeom>
              <a:avLst/>
              <a:gdLst/>
              <a:ahLst/>
              <a:cxnLst/>
              <a:rect l="l" t="t" r="r" b="b"/>
              <a:pathLst>
                <a:path w="1021079" h="417829">
                  <a:moveTo>
                    <a:pt x="514574" y="0"/>
                  </a:moveTo>
                  <a:lnTo>
                    <a:pt x="474649" y="561"/>
                  </a:lnTo>
                  <a:lnTo>
                    <a:pt x="434596" y="2420"/>
                  </a:lnTo>
                  <a:lnTo>
                    <a:pt x="394584" y="5603"/>
                  </a:lnTo>
                  <a:lnTo>
                    <a:pt x="354784" y="10136"/>
                  </a:lnTo>
                  <a:lnTo>
                    <a:pt x="315367" y="16047"/>
                  </a:lnTo>
                  <a:lnTo>
                    <a:pt x="277249" y="23220"/>
                  </a:lnTo>
                  <a:lnTo>
                    <a:pt x="207508" y="40764"/>
                  </a:lnTo>
                  <a:lnTo>
                    <a:pt x="146889" y="62116"/>
                  </a:lnTo>
                  <a:lnTo>
                    <a:pt x="95947" y="86730"/>
                  </a:lnTo>
                  <a:lnTo>
                    <a:pt x="55233" y="114062"/>
                  </a:lnTo>
                  <a:lnTo>
                    <a:pt x="25302" y="143566"/>
                  </a:lnTo>
                  <a:lnTo>
                    <a:pt x="1832" y="190701"/>
                  </a:lnTo>
                  <a:lnTo>
                    <a:pt x="0" y="206908"/>
                  </a:lnTo>
                  <a:lnTo>
                    <a:pt x="1277" y="223249"/>
                  </a:lnTo>
                  <a:lnTo>
                    <a:pt x="24465" y="272394"/>
                  </a:lnTo>
                  <a:lnTo>
                    <a:pt x="56402" y="304261"/>
                  </a:lnTo>
                  <a:lnTo>
                    <a:pt x="99345" y="332896"/>
                  </a:lnTo>
                  <a:lnTo>
                    <a:pt x="151673" y="357740"/>
                  </a:lnTo>
                  <a:lnTo>
                    <a:pt x="212019" y="378576"/>
                  </a:lnTo>
                  <a:lnTo>
                    <a:pt x="279021" y="395191"/>
                  </a:lnTo>
                  <a:lnTo>
                    <a:pt x="351313" y="407368"/>
                  </a:lnTo>
                  <a:lnTo>
                    <a:pt x="427531" y="414893"/>
                  </a:lnTo>
                  <a:lnTo>
                    <a:pt x="466686" y="416844"/>
                  </a:lnTo>
                  <a:lnTo>
                    <a:pt x="506311" y="417551"/>
                  </a:lnTo>
                  <a:lnTo>
                    <a:pt x="546235" y="416988"/>
                  </a:lnTo>
                  <a:lnTo>
                    <a:pt x="586287" y="415127"/>
                  </a:lnTo>
                  <a:lnTo>
                    <a:pt x="626298" y="411942"/>
                  </a:lnTo>
                  <a:lnTo>
                    <a:pt x="666096" y="407406"/>
                  </a:lnTo>
                  <a:lnTo>
                    <a:pt x="705511" y="401492"/>
                  </a:lnTo>
                  <a:lnTo>
                    <a:pt x="743634" y="394320"/>
                  </a:lnTo>
                  <a:lnTo>
                    <a:pt x="813381" y="376779"/>
                  </a:lnTo>
                  <a:lnTo>
                    <a:pt x="874004" y="355428"/>
                  </a:lnTo>
                  <a:lnTo>
                    <a:pt x="924950" y="330813"/>
                  </a:lnTo>
                  <a:lnTo>
                    <a:pt x="965666" y="303480"/>
                  </a:lnTo>
                  <a:lnTo>
                    <a:pt x="995598" y="273975"/>
                  </a:lnTo>
                  <a:lnTo>
                    <a:pt x="1019067" y="226835"/>
                  </a:lnTo>
                  <a:lnTo>
                    <a:pt x="1020899" y="210627"/>
                  </a:lnTo>
                  <a:lnTo>
                    <a:pt x="1019620" y="194284"/>
                  </a:lnTo>
                  <a:lnTo>
                    <a:pt x="996429" y="145134"/>
                  </a:lnTo>
                  <a:lnTo>
                    <a:pt x="964488" y="113268"/>
                  </a:lnTo>
                  <a:lnTo>
                    <a:pt x="921542" y="84640"/>
                  </a:lnTo>
                  <a:lnTo>
                    <a:pt x="869213" y="59802"/>
                  </a:lnTo>
                  <a:lnTo>
                    <a:pt x="808866" y="38970"/>
                  </a:lnTo>
                  <a:lnTo>
                    <a:pt x="741864" y="22359"/>
                  </a:lnTo>
                  <a:lnTo>
                    <a:pt x="669572" y="10184"/>
                  </a:lnTo>
                  <a:lnTo>
                    <a:pt x="593354" y="2659"/>
                  </a:lnTo>
                  <a:lnTo>
                    <a:pt x="554199" y="708"/>
                  </a:lnTo>
                  <a:lnTo>
                    <a:pt x="514574" y="0"/>
                  </a:lnTo>
                  <a:close/>
                </a:path>
              </a:pathLst>
            </a:custGeom>
            <a:solidFill>
              <a:srgbClr val="A2D7D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4255420" y="2752298"/>
              <a:ext cx="2774315" cy="1131570"/>
            </a:xfrm>
            <a:custGeom>
              <a:avLst/>
              <a:gdLst/>
              <a:ahLst/>
              <a:cxnLst/>
              <a:rect l="l" t="t" r="r" b="b"/>
              <a:pathLst>
                <a:path w="2774315" h="1131570">
                  <a:moveTo>
                    <a:pt x="1387017" y="0"/>
                  </a:moveTo>
                  <a:lnTo>
                    <a:pt x="1273259" y="1875"/>
                  </a:lnTo>
                  <a:lnTo>
                    <a:pt x="1162033" y="7404"/>
                  </a:lnTo>
                  <a:lnTo>
                    <a:pt x="1053698" y="16442"/>
                  </a:lnTo>
                  <a:lnTo>
                    <a:pt x="948609" y="28842"/>
                  </a:lnTo>
                  <a:lnTo>
                    <a:pt x="847123" y="44460"/>
                  </a:lnTo>
                  <a:lnTo>
                    <a:pt x="749598" y="63149"/>
                  </a:lnTo>
                  <a:lnTo>
                    <a:pt x="656391" y="84763"/>
                  </a:lnTo>
                  <a:lnTo>
                    <a:pt x="567858" y="109158"/>
                  </a:lnTo>
                  <a:lnTo>
                    <a:pt x="484357" y="136188"/>
                  </a:lnTo>
                  <a:lnTo>
                    <a:pt x="406244" y="165706"/>
                  </a:lnTo>
                  <a:lnTo>
                    <a:pt x="333876" y="197568"/>
                  </a:lnTo>
                  <a:lnTo>
                    <a:pt x="267611" y="231627"/>
                  </a:lnTo>
                  <a:lnTo>
                    <a:pt x="207804" y="267739"/>
                  </a:lnTo>
                  <a:lnTo>
                    <a:pt x="154814" y="305757"/>
                  </a:lnTo>
                  <a:lnTo>
                    <a:pt x="108997" y="345536"/>
                  </a:lnTo>
                  <a:lnTo>
                    <a:pt x="70710" y="386930"/>
                  </a:lnTo>
                  <a:lnTo>
                    <a:pt x="40309" y="429793"/>
                  </a:lnTo>
                  <a:lnTo>
                    <a:pt x="18153" y="473981"/>
                  </a:lnTo>
                  <a:lnTo>
                    <a:pt x="4597" y="519347"/>
                  </a:lnTo>
                  <a:lnTo>
                    <a:pt x="0" y="565746"/>
                  </a:lnTo>
                  <a:lnTo>
                    <a:pt x="4597" y="612147"/>
                  </a:lnTo>
                  <a:lnTo>
                    <a:pt x="18153" y="657515"/>
                  </a:lnTo>
                  <a:lnTo>
                    <a:pt x="40309" y="701705"/>
                  </a:lnTo>
                  <a:lnTo>
                    <a:pt x="70710" y="744571"/>
                  </a:lnTo>
                  <a:lnTo>
                    <a:pt x="108997" y="785967"/>
                  </a:lnTo>
                  <a:lnTo>
                    <a:pt x="154814" y="825747"/>
                  </a:lnTo>
                  <a:lnTo>
                    <a:pt x="207804" y="863767"/>
                  </a:lnTo>
                  <a:lnTo>
                    <a:pt x="267611" y="899880"/>
                  </a:lnTo>
                  <a:lnTo>
                    <a:pt x="333876" y="933941"/>
                  </a:lnTo>
                  <a:lnTo>
                    <a:pt x="406244" y="965804"/>
                  </a:lnTo>
                  <a:lnTo>
                    <a:pt x="484357" y="995324"/>
                  </a:lnTo>
                  <a:lnTo>
                    <a:pt x="567858" y="1022355"/>
                  </a:lnTo>
                  <a:lnTo>
                    <a:pt x="656391" y="1046751"/>
                  </a:lnTo>
                  <a:lnTo>
                    <a:pt x="749598" y="1068366"/>
                  </a:lnTo>
                  <a:lnTo>
                    <a:pt x="847123" y="1087056"/>
                  </a:lnTo>
                  <a:lnTo>
                    <a:pt x="948609" y="1102674"/>
                  </a:lnTo>
                  <a:lnTo>
                    <a:pt x="1053698" y="1115075"/>
                  </a:lnTo>
                  <a:lnTo>
                    <a:pt x="1162033" y="1124113"/>
                  </a:lnTo>
                  <a:lnTo>
                    <a:pt x="1273259" y="1129643"/>
                  </a:lnTo>
                  <a:lnTo>
                    <a:pt x="1387017" y="1131519"/>
                  </a:lnTo>
                  <a:lnTo>
                    <a:pt x="1500774" y="1129643"/>
                  </a:lnTo>
                  <a:lnTo>
                    <a:pt x="1611998" y="1124113"/>
                  </a:lnTo>
                  <a:lnTo>
                    <a:pt x="1720333" y="1115075"/>
                  </a:lnTo>
                  <a:lnTo>
                    <a:pt x="1825421" y="1102674"/>
                  </a:lnTo>
                  <a:lnTo>
                    <a:pt x="1926906" y="1087056"/>
                  </a:lnTo>
                  <a:lnTo>
                    <a:pt x="2024431" y="1068366"/>
                  </a:lnTo>
                  <a:lnTo>
                    <a:pt x="2117638" y="1046751"/>
                  </a:lnTo>
                  <a:lnTo>
                    <a:pt x="2206171" y="1022355"/>
                  </a:lnTo>
                  <a:lnTo>
                    <a:pt x="2289672" y="995324"/>
                  </a:lnTo>
                  <a:lnTo>
                    <a:pt x="2367786" y="965804"/>
                  </a:lnTo>
                  <a:lnTo>
                    <a:pt x="2440154" y="933941"/>
                  </a:lnTo>
                  <a:lnTo>
                    <a:pt x="2506420" y="899880"/>
                  </a:lnTo>
                  <a:lnTo>
                    <a:pt x="2566227" y="863767"/>
                  </a:lnTo>
                  <a:lnTo>
                    <a:pt x="2619218" y="825747"/>
                  </a:lnTo>
                  <a:lnTo>
                    <a:pt x="2665036" y="785967"/>
                  </a:lnTo>
                  <a:lnTo>
                    <a:pt x="2703324" y="744571"/>
                  </a:lnTo>
                  <a:lnTo>
                    <a:pt x="2733725" y="701705"/>
                  </a:lnTo>
                  <a:lnTo>
                    <a:pt x="2755881" y="657515"/>
                  </a:lnTo>
                  <a:lnTo>
                    <a:pt x="2769437" y="612147"/>
                  </a:lnTo>
                  <a:lnTo>
                    <a:pt x="2774035" y="565746"/>
                  </a:lnTo>
                  <a:lnTo>
                    <a:pt x="2769437" y="519347"/>
                  </a:lnTo>
                  <a:lnTo>
                    <a:pt x="2755881" y="473981"/>
                  </a:lnTo>
                  <a:lnTo>
                    <a:pt x="2733725" y="429793"/>
                  </a:lnTo>
                  <a:lnTo>
                    <a:pt x="2703324" y="386930"/>
                  </a:lnTo>
                  <a:lnTo>
                    <a:pt x="2665036" y="345536"/>
                  </a:lnTo>
                  <a:lnTo>
                    <a:pt x="2619218" y="305757"/>
                  </a:lnTo>
                  <a:lnTo>
                    <a:pt x="2566227" y="267739"/>
                  </a:lnTo>
                  <a:lnTo>
                    <a:pt x="2506420" y="231627"/>
                  </a:lnTo>
                  <a:lnTo>
                    <a:pt x="2440154" y="197568"/>
                  </a:lnTo>
                  <a:lnTo>
                    <a:pt x="2367786" y="165706"/>
                  </a:lnTo>
                  <a:lnTo>
                    <a:pt x="2289672" y="136188"/>
                  </a:lnTo>
                  <a:lnTo>
                    <a:pt x="2206171" y="109158"/>
                  </a:lnTo>
                  <a:lnTo>
                    <a:pt x="2117638" y="84763"/>
                  </a:lnTo>
                  <a:lnTo>
                    <a:pt x="2024431" y="63149"/>
                  </a:lnTo>
                  <a:lnTo>
                    <a:pt x="1926906" y="44460"/>
                  </a:lnTo>
                  <a:lnTo>
                    <a:pt x="1825421" y="28842"/>
                  </a:lnTo>
                  <a:lnTo>
                    <a:pt x="1720333" y="16442"/>
                  </a:lnTo>
                  <a:lnTo>
                    <a:pt x="1611998" y="7404"/>
                  </a:lnTo>
                  <a:lnTo>
                    <a:pt x="1500774" y="1875"/>
                  </a:lnTo>
                  <a:lnTo>
                    <a:pt x="1387017" y="0"/>
                  </a:lnTo>
                  <a:close/>
                </a:path>
              </a:pathLst>
            </a:custGeom>
            <a:solidFill>
              <a:srgbClr val="64BBB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306243" y="3538976"/>
              <a:ext cx="464184" cy="191135"/>
            </a:xfrm>
            <a:custGeom>
              <a:avLst/>
              <a:gdLst/>
              <a:ahLst/>
              <a:cxnLst/>
              <a:rect l="l" t="t" r="r" b="b"/>
              <a:pathLst>
                <a:path w="464185" h="191134">
                  <a:moveTo>
                    <a:pt x="220193" y="0"/>
                  </a:moveTo>
                  <a:lnTo>
                    <a:pt x="164391" y="4123"/>
                  </a:lnTo>
                  <a:lnTo>
                    <a:pt x="114555" y="13427"/>
                  </a:lnTo>
                  <a:lnTo>
                    <a:pt x="71975" y="26824"/>
                  </a:lnTo>
                  <a:lnTo>
                    <a:pt x="28851" y="49897"/>
                  </a:lnTo>
                  <a:lnTo>
                    <a:pt x="1442" y="84877"/>
                  </a:lnTo>
                  <a:lnTo>
                    <a:pt x="0" y="92444"/>
                  </a:lnTo>
                  <a:lnTo>
                    <a:pt x="22" y="100143"/>
                  </a:lnTo>
                  <a:lnTo>
                    <a:pt x="22881" y="133131"/>
                  </a:lnTo>
                  <a:lnTo>
                    <a:pt x="64739" y="159478"/>
                  </a:lnTo>
                  <a:lnTo>
                    <a:pt x="106075" y="174389"/>
                  </a:lnTo>
                  <a:lnTo>
                    <a:pt x="153965" y="184758"/>
                  </a:lnTo>
                  <a:lnTo>
                    <a:pt x="206638" y="190240"/>
                  </a:lnTo>
                  <a:lnTo>
                    <a:pt x="243536" y="191010"/>
                  </a:lnTo>
                  <a:lnTo>
                    <a:pt x="262324" y="190491"/>
                  </a:lnTo>
                  <a:lnTo>
                    <a:pt x="317393" y="184281"/>
                  </a:lnTo>
                  <a:lnTo>
                    <a:pt x="365708" y="173538"/>
                  </a:lnTo>
                  <a:lnTo>
                    <a:pt x="405904" y="158931"/>
                  </a:lnTo>
                  <a:lnTo>
                    <a:pt x="444506" y="134598"/>
                  </a:lnTo>
                  <a:lnTo>
                    <a:pt x="464110" y="98608"/>
                  </a:lnTo>
                  <a:lnTo>
                    <a:pt x="463704" y="90914"/>
                  </a:lnTo>
                  <a:lnTo>
                    <a:pt x="441102" y="53913"/>
                  </a:lnTo>
                  <a:lnTo>
                    <a:pt x="400433" y="29856"/>
                  </a:lnTo>
                  <a:lnTo>
                    <a:pt x="359356" y="15909"/>
                  </a:lnTo>
                  <a:lnTo>
                    <a:pt x="311218" y="6034"/>
                  </a:lnTo>
                  <a:lnTo>
                    <a:pt x="257822" y="738"/>
                  </a:lnTo>
                  <a:lnTo>
                    <a:pt x="220193" y="0"/>
                  </a:lnTo>
                  <a:close/>
                </a:path>
              </a:pathLst>
            </a:custGeom>
            <a:solidFill>
              <a:srgbClr val="3F86BD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7537084" y="2837479"/>
              <a:ext cx="465455" cy="191135"/>
            </a:xfrm>
            <a:custGeom>
              <a:avLst/>
              <a:gdLst/>
              <a:ahLst/>
              <a:cxnLst/>
              <a:rect l="l" t="t" r="r" b="b"/>
              <a:pathLst>
                <a:path w="465454" h="191134">
                  <a:moveTo>
                    <a:pt x="220951" y="0"/>
                  </a:moveTo>
                  <a:lnTo>
                    <a:pt x="164675" y="4122"/>
                  </a:lnTo>
                  <a:lnTo>
                    <a:pt x="113870" y="13427"/>
                  </a:lnTo>
                  <a:lnTo>
                    <a:pt x="70741" y="26820"/>
                  </a:lnTo>
                  <a:lnTo>
                    <a:pt x="27543" y="49881"/>
                  </a:lnTo>
                  <a:lnTo>
                    <a:pt x="1105" y="84845"/>
                  </a:lnTo>
                  <a:lnTo>
                    <a:pt x="0" y="92409"/>
                  </a:lnTo>
                  <a:lnTo>
                    <a:pt x="406" y="100106"/>
                  </a:lnTo>
                  <a:lnTo>
                    <a:pt x="23052" y="137107"/>
                  </a:lnTo>
                  <a:lnTo>
                    <a:pt x="63789" y="161157"/>
                  </a:lnTo>
                  <a:lnTo>
                    <a:pt x="104934" y="175099"/>
                  </a:lnTo>
                  <a:lnTo>
                    <a:pt x="153152" y="184972"/>
                  </a:lnTo>
                  <a:lnTo>
                    <a:pt x="206638" y="190273"/>
                  </a:lnTo>
                  <a:lnTo>
                    <a:pt x="244332" y="191019"/>
                  </a:lnTo>
                  <a:lnTo>
                    <a:pt x="263589" y="190499"/>
                  </a:lnTo>
                  <a:lnTo>
                    <a:pt x="317565" y="184288"/>
                  </a:lnTo>
                  <a:lnTo>
                    <a:pt x="365196" y="173543"/>
                  </a:lnTo>
                  <a:lnTo>
                    <a:pt x="405111" y="158933"/>
                  </a:lnTo>
                  <a:lnTo>
                    <a:pt x="443966" y="134597"/>
                  </a:lnTo>
                  <a:lnTo>
                    <a:pt x="464884" y="98603"/>
                  </a:lnTo>
                  <a:lnTo>
                    <a:pt x="464874" y="90909"/>
                  </a:lnTo>
                  <a:lnTo>
                    <a:pt x="441190" y="53911"/>
                  </a:lnTo>
                  <a:lnTo>
                    <a:pt x="399712" y="29862"/>
                  </a:lnTo>
                  <a:lnTo>
                    <a:pt x="358498" y="15919"/>
                  </a:lnTo>
                  <a:lnTo>
                    <a:pt x="310627" y="6046"/>
                  </a:lnTo>
                  <a:lnTo>
                    <a:pt x="257904" y="745"/>
                  </a:lnTo>
                  <a:lnTo>
                    <a:pt x="220951" y="0"/>
                  </a:lnTo>
                  <a:close/>
                </a:path>
              </a:pathLst>
            </a:custGeom>
            <a:solidFill>
              <a:srgbClr val="3F86BD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537895" y="2322149"/>
              <a:ext cx="465455" cy="191135"/>
            </a:xfrm>
            <a:custGeom>
              <a:avLst/>
              <a:gdLst/>
              <a:ahLst/>
              <a:cxnLst/>
              <a:rect l="l" t="t" r="r" b="b"/>
              <a:pathLst>
                <a:path w="465455" h="191134">
                  <a:moveTo>
                    <a:pt x="223188" y="0"/>
                  </a:moveTo>
                  <a:lnTo>
                    <a:pt x="166913" y="4126"/>
                  </a:lnTo>
                  <a:lnTo>
                    <a:pt x="116070" y="13436"/>
                  </a:lnTo>
                  <a:lnTo>
                    <a:pt x="72796" y="26833"/>
                  </a:lnTo>
                  <a:lnTo>
                    <a:pt x="38398" y="43649"/>
                  </a:lnTo>
                  <a:lnTo>
                    <a:pt x="8602" y="70232"/>
                  </a:lnTo>
                  <a:lnTo>
                    <a:pt x="0" y="92425"/>
                  </a:lnTo>
                  <a:lnTo>
                    <a:pt x="8" y="100120"/>
                  </a:lnTo>
                  <a:lnTo>
                    <a:pt x="23695" y="137124"/>
                  </a:lnTo>
                  <a:lnTo>
                    <a:pt x="65175" y="161175"/>
                  </a:lnTo>
                  <a:lnTo>
                    <a:pt x="106390" y="175116"/>
                  </a:lnTo>
                  <a:lnTo>
                    <a:pt x="154262" y="184987"/>
                  </a:lnTo>
                  <a:lnTo>
                    <a:pt x="206983" y="190287"/>
                  </a:lnTo>
                  <a:lnTo>
                    <a:pt x="243934" y="191031"/>
                  </a:lnTo>
                  <a:lnTo>
                    <a:pt x="262749" y="190511"/>
                  </a:lnTo>
                  <a:lnTo>
                    <a:pt x="317906" y="184306"/>
                  </a:lnTo>
                  <a:lnTo>
                    <a:pt x="366300" y="173566"/>
                  </a:lnTo>
                  <a:lnTo>
                    <a:pt x="406563" y="158960"/>
                  </a:lnTo>
                  <a:lnTo>
                    <a:pt x="445232" y="134627"/>
                  </a:lnTo>
                  <a:lnTo>
                    <a:pt x="464877" y="98631"/>
                  </a:lnTo>
                  <a:lnTo>
                    <a:pt x="464474" y="90936"/>
                  </a:lnTo>
                  <a:lnTo>
                    <a:pt x="441852" y="53929"/>
                  </a:lnTo>
                  <a:lnTo>
                    <a:pt x="401289" y="29872"/>
                  </a:lnTo>
                  <a:lnTo>
                    <a:pt x="360462" y="15926"/>
                  </a:lnTo>
                  <a:lnTo>
                    <a:pt x="312789" y="6049"/>
                  </a:lnTo>
                  <a:lnTo>
                    <a:pt x="260136" y="745"/>
                  </a:lnTo>
                  <a:lnTo>
                    <a:pt x="223188" y="0"/>
                  </a:lnTo>
                  <a:close/>
                </a:path>
              </a:pathLst>
            </a:custGeom>
            <a:solidFill>
              <a:srgbClr val="3F86BD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6289718" y="2326862"/>
              <a:ext cx="465455" cy="191135"/>
            </a:xfrm>
            <a:custGeom>
              <a:avLst/>
              <a:gdLst/>
              <a:ahLst/>
              <a:cxnLst/>
              <a:rect l="l" t="t" r="r" b="b"/>
              <a:pathLst>
                <a:path w="465454" h="191134">
                  <a:moveTo>
                    <a:pt x="220926" y="0"/>
                  </a:moveTo>
                  <a:lnTo>
                    <a:pt x="164654" y="4119"/>
                  </a:lnTo>
                  <a:lnTo>
                    <a:pt x="113854" y="13422"/>
                  </a:lnTo>
                  <a:lnTo>
                    <a:pt x="70730" y="26814"/>
                  </a:lnTo>
                  <a:lnTo>
                    <a:pt x="27538" y="49874"/>
                  </a:lnTo>
                  <a:lnTo>
                    <a:pt x="1105" y="84837"/>
                  </a:lnTo>
                  <a:lnTo>
                    <a:pt x="0" y="92400"/>
                  </a:lnTo>
                  <a:lnTo>
                    <a:pt x="406" y="100095"/>
                  </a:lnTo>
                  <a:lnTo>
                    <a:pt x="23036" y="137105"/>
                  </a:lnTo>
                  <a:lnTo>
                    <a:pt x="63769" y="161159"/>
                  </a:lnTo>
                  <a:lnTo>
                    <a:pt x="104914" y="175102"/>
                  </a:lnTo>
                  <a:lnTo>
                    <a:pt x="153135" y="184975"/>
                  </a:lnTo>
                  <a:lnTo>
                    <a:pt x="206624" y="190274"/>
                  </a:lnTo>
                  <a:lnTo>
                    <a:pt x="244320" y="191019"/>
                  </a:lnTo>
                  <a:lnTo>
                    <a:pt x="263577" y="190499"/>
                  </a:lnTo>
                  <a:lnTo>
                    <a:pt x="317554" y="184294"/>
                  </a:lnTo>
                  <a:lnTo>
                    <a:pt x="365185" y="173554"/>
                  </a:lnTo>
                  <a:lnTo>
                    <a:pt x="405101" y="158948"/>
                  </a:lnTo>
                  <a:lnTo>
                    <a:pt x="443952" y="134615"/>
                  </a:lnTo>
                  <a:lnTo>
                    <a:pt x="464856" y="98619"/>
                  </a:lnTo>
                  <a:lnTo>
                    <a:pt x="464841" y="90923"/>
                  </a:lnTo>
                  <a:lnTo>
                    <a:pt x="441168" y="53908"/>
                  </a:lnTo>
                  <a:lnTo>
                    <a:pt x="399695" y="29854"/>
                  </a:lnTo>
                  <a:lnTo>
                    <a:pt x="358480" y="15912"/>
                  </a:lnTo>
                  <a:lnTo>
                    <a:pt x="310607" y="6041"/>
                  </a:lnTo>
                  <a:lnTo>
                    <a:pt x="257881" y="743"/>
                  </a:lnTo>
                  <a:lnTo>
                    <a:pt x="220926" y="0"/>
                  </a:lnTo>
                  <a:close/>
                </a:path>
              </a:pathLst>
            </a:custGeom>
            <a:solidFill>
              <a:srgbClr val="3F86BD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3302621" y="2821566"/>
              <a:ext cx="465455" cy="189865"/>
            </a:xfrm>
            <a:custGeom>
              <a:avLst/>
              <a:gdLst/>
              <a:ahLst/>
              <a:cxnLst/>
              <a:rect l="l" t="t" r="r" b="b"/>
              <a:pathLst>
                <a:path w="465455" h="189865">
                  <a:moveTo>
                    <a:pt x="239557" y="0"/>
                  </a:moveTo>
                  <a:lnTo>
                    <a:pt x="183075" y="2255"/>
                  </a:lnTo>
                  <a:lnTo>
                    <a:pt x="130021" y="9374"/>
                  </a:lnTo>
                  <a:lnTo>
                    <a:pt x="84185" y="21328"/>
                  </a:lnTo>
                  <a:lnTo>
                    <a:pt x="46937" y="37280"/>
                  </a:lnTo>
                  <a:lnTo>
                    <a:pt x="12996" y="63319"/>
                  </a:lnTo>
                  <a:lnTo>
                    <a:pt x="0" y="92990"/>
                  </a:lnTo>
                  <a:lnTo>
                    <a:pt x="403" y="100743"/>
                  </a:lnTo>
                  <a:lnTo>
                    <a:pt x="23025" y="136709"/>
                  </a:lnTo>
                  <a:lnTo>
                    <a:pt x="63588" y="160488"/>
                  </a:lnTo>
                  <a:lnTo>
                    <a:pt x="104415" y="174425"/>
                  </a:lnTo>
                  <a:lnTo>
                    <a:pt x="152088" y="184217"/>
                  </a:lnTo>
                  <a:lnTo>
                    <a:pt x="204741" y="189139"/>
                  </a:lnTo>
                  <a:lnTo>
                    <a:pt x="223076" y="189571"/>
                  </a:lnTo>
                  <a:lnTo>
                    <a:pt x="241689" y="189355"/>
                  </a:lnTo>
                  <a:lnTo>
                    <a:pt x="297961" y="185538"/>
                  </a:lnTo>
                  <a:lnTo>
                    <a:pt x="348801" y="176766"/>
                  </a:lnTo>
                  <a:lnTo>
                    <a:pt x="392075" y="163527"/>
                  </a:lnTo>
                  <a:lnTo>
                    <a:pt x="426472" y="146715"/>
                  </a:lnTo>
                  <a:lnTo>
                    <a:pt x="456268" y="120285"/>
                  </a:lnTo>
                  <a:lnTo>
                    <a:pt x="464868" y="98612"/>
                  </a:lnTo>
                  <a:lnTo>
                    <a:pt x="464858" y="91211"/>
                  </a:lnTo>
                  <a:lnTo>
                    <a:pt x="441177" y="54291"/>
                  </a:lnTo>
                  <a:lnTo>
                    <a:pt x="399703" y="29692"/>
                  </a:lnTo>
                  <a:lnTo>
                    <a:pt x="358490" y="15406"/>
                  </a:lnTo>
                  <a:lnTo>
                    <a:pt x="310620" y="5432"/>
                  </a:lnTo>
                  <a:lnTo>
                    <a:pt x="257898" y="441"/>
                  </a:lnTo>
                  <a:lnTo>
                    <a:pt x="239557" y="0"/>
                  </a:lnTo>
                  <a:close/>
                </a:path>
              </a:pathLst>
            </a:custGeom>
            <a:solidFill>
              <a:srgbClr val="3F86BD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7529362" y="3548710"/>
              <a:ext cx="465455" cy="189865"/>
            </a:xfrm>
            <a:custGeom>
              <a:avLst/>
              <a:gdLst/>
              <a:ahLst/>
              <a:cxnLst/>
              <a:rect l="l" t="t" r="r" b="b"/>
              <a:pathLst>
                <a:path w="465454" h="189865">
                  <a:moveTo>
                    <a:pt x="241789" y="0"/>
                  </a:moveTo>
                  <a:lnTo>
                    <a:pt x="185304" y="2256"/>
                  </a:lnTo>
                  <a:lnTo>
                    <a:pt x="132223" y="9361"/>
                  </a:lnTo>
                  <a:lnTo>
                    <a:pt x="86280" y="21218"/>
                  </a:lnTo>
                  <a:lnTo>
                    <a:pt x="48781" y="36938"/>
                  </a:lnTo>
                  <a:lnTo>
                    <a:pt x="14175" y="62370"/>
                  </a:lnTo>
                  <a:lnTo>
                    <a:pt x="0" y="90982"/>
                  </a:lnTo>
                  <a:lnTo>
                    <a:pt x="10" y="98385"/>
                  </a:lnTo>
                  <a:lnTo>
                    <a:pt x="23679" y="135312"/>
                  </a:lnTo>
                  <a:lnTo>
                    <a:pt x="65146" y="159908"/>
                  </a:lnTo>
                  <a:lnTo>
                    <a:pt x="106357" y="174190"/>
                  </a:lnTo>
                  <a:lnTo>
                    <a:pt x="154227" y="184159"/>
                  </a:lnTo>
                  <a:lnTo>
                    <a:pt x="206953" y="189147"/>
                  </a:lnTo>
                  <a:lnTo>
                    <a:pt x="225295" y="189587"/>
                  </a:lnTo>
                  <a:lnTo>
                    <a:pt x="243909" y="189375"/>
                  </a:lnTo>
                  <a:lnTo>
                    <a:pt x="300187" y="185545"/>
                  </a:lnTo>
                  <a:lnTo>
                    <a:pt x="350992" y="176723"/>
                  </a:lnTo>
                  <a:lnTo>
                    <a:pt x="394121" y="163349"/>
                  </a:lnTo>
                  <a:lnTo>
                    <a:pt x="428205" y="146257"/>
                  </a:lnTo>
                  <a:lnTo>
                    <a:pt x="457211" y="119127"/>
                  </a:lnTo>
                  <a:lnTo>
                    <a:pt x="464863" y="96605"/>
                  </a:lnTo>
                  <a:lnTo>
                    <a:pt x="464456" y="88848"/>
                  </a:lnTo>
                  <a:lnTo>
                    <a:pt x="441831" y="52879"/>
                  </a:lnTo>
                  <a:lnTo>
                    <a:pt x="401269" y="29101"/>
                  </a:lnTo>
                  <a:lnTo>
                    <a:pt x="360443" y="15162"/>
                  </a:lnTo>
                  <a:lnTo>
                    <a:pt x="312772" y="5366"/>
                  </a:lnTo>
                  <a:lnTo>
                    <a:pt x="260122" y="436"/>
                  </a:lnTo>
                  <a:lnTo>
                    <a:pt x="241789" y="0"/>
                  </a:lnTo>
                  <a:close/>
                </a:path>
              </a:pathLst>
            </a:custGeom>
            <a:solidFill>
              <a:srgbClr val="3F86BD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5269703" y="2284743"/>
              <a:ext cx="754380" cy="182880"/>
            </a:xfrm>
            <a:custGeom>
              <a:avLst/>
              <a:gdLst/>
              <a:ahLst/>
              <a:cxnLst/>
              <a:rect l="l" t="t" r="r" b="b"/>
              <a:pathLst>
                <a:path w="754379" h="182879">
                  <a:moveTo>
                    <a:pt x="54711" y="0"/>
                  </a:moveTo>
                  <a:lnTo>
                    <a:pt x="0" y="91185"/>
                  </a:lnTo>
                  <a:lnTo>
                    <a:pt x="54711" y="182359"/>
                  </a:lnTo>
                  <a:lnTo>
                    <a:pt x="54711" y="136791"/>
                  </a:lnTo>
                  <a:lnTo>
                    <a:pt x="726834" y="136791"/>
                  </a:lnTo>
                  <a:lnTo>
                    <a:pt x="754202" y="91185"/>
                  </a:lnTo>
                  <a:lnTo>
                    <a:pt x="726838" y="45580"/>
                  </a:lnTo>
                  <a:lnTo>
                    <a:pt x="54711" y="45580"/>
                  </a:lnTo>
                  <a:lnTo>
                    <a:pt x="54711" y="0"/>
                  </a:lnTo>
                  <a:close/>
                </a:path>
                <a:path w="754379" h="182879">
                  <a:moveTo>
                    <a:pt x="726834" y="136791"/>
                  </a:moveTo>
                  <a:lnTo>
                    <a:pt x="699490" y="136791"/>
                  </a:lnTo>
                  <a:lnTo>
                    <a:pt x="699490" y="182359"/>
                  </a:lnTo>
                  <a:lnTo>
                    <a:pt x="726834" y="136791"/>
                  </a:lnTo>
                  <a:close/>
                </a:path>
                <a:path w="754379" h="182879">
                  <a:moveTo>
                    <a:pt x="699490" y="0"/>
                  </a:moveTo>
                  <a:lnTo>
                    <a:pt x="699490" y="45580"/>
                  </a:lnTo>
                  <a:lnTo>
                    <a:pt x="726838" y="45580"/>
                  </a:lnTo>
                  <a:lnTo>
                    <a:pt x="699490" y="0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294052" y="3179220"/>
              <a:ext cx="203835" cy="279400"/>
            </a:xfrm>
            <a:custGeom>
              <a:avLst/>
              <a:gdLst/>
              <a:ahLst/>
              <a:cxnLst/>
              <a:rect l="l" t="t" r="r" b="b"/>
              <a:pathLst>
                <a:path w="203834" h="279400">
                  <a:moveTo>
                    <a:pt x="203568" y="217804"/>
                  </a:moveTo>
                  <a:lnTo>
                    <a:pt x="0" y="217804"/>
                  </a:lnTo>
                  <a:lnTo>
                    <a:pt x="101803" y="278879"/>
                  </a:lnTo>
                  <a:lnTo>
                    <a:pt x="203568" y="217804"/>
                  </a:lnTo>
                  <a:close/>
                </a:path>
                <a:path w="203834" h="279400">
                  <a:moveTo>
                    <a:pt x="152679" y="61086"/>
                  </a:moveTo>
                  <a:lnTo>
                    <a:pt x="50888" y="61086"/>
                  </a:lnTo>
                  <a:lnTo>
                    <a:pt x="50888" y="217804"/>
                  </a:lnTo>
                  <a:lnTo>
                    <a:pt x="152679" y="217804"/>
                  </a:lnTo>
                  <a:lnTo>
                    <a:pt x="152679" y="61086"/>
                  </a:lnTo>
                  <a:close/>
                </a:path>
                <a:path w="203834" h="279400">
                  <a:moveTo>
                    <a:pt x="101803" y="0"/>
                  </a:moveTo>
                  <a:lnTo>
                    <a:pt x="0" y="61086"/>
                  </a:lnTo>
                  <a:lnTo>
                    <a:pt x="203568" y="61086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7786293" y="3179220"/>
              <a:ext cx="203835" cy="279400"/>
            </a:xfrm>
            <a:custGeom>
              <a:avLst/>
              <a:gdLst/>
              <a:ahLst/>
              <a:cxnLst/>
              <a:rect l="l" t="t" r="r" b="b"/>
              <a:pathLst>
                <a:path w="203835" h="279400">
                  <a:moveTo>
                    <a:pt x="203581" y="217804"/>
                  </a:moveTo>
                  <a:lnTo>
                    <a:pt x="0" y="217804"/>
                  </a:lnTo>
                  <a:lnTo>
                    <a:pt x="101815" y="278879"/>
                  </a:lnTo>
                  <a:lnTo>
                    <a:pt x="203581" y="217804"/>
                  </a:lnTo>
                  <a:close/>
                </a:path>
                <a:path w="203835" h="279400">
                  <a:moveTo>
                    <a:pt x="152692" y="61086"/>
                  </a:moveTo>
                  <a:lnTo>
                    <a:pt x="50901" y="61086"/>
                  </a:lnTo>
                  <a:lnTo>
                    <a:pt x="50901" y="217804"/>
                  </a:lnTo>
                  <a:lnTo>
                    <a:pt x="152692" y="217804"/>
                  </a:lnTo>
                  <a:lnTo>
                    <a:pt x="152692" y="61086"/>
                  </a:lnTo>
                  <a:close/>
                </a:path>
                <a:path w="203835" h="279400">
                  <a:moveTo>
                    <a:pt x="101815" y="0"/>
                  </a:moveTo>
                  <a:lnTo>
                    <a:pt x="0" y="61086"/>
                  </a:lnTo>
                  <a:lnTo>
                    <a:pt x="203581" y="61086"/>
                  </a:lnTo>
                  <a:lnTo>
                    <a:pt x="101815" y="0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6994279" y="2499572"/>
              <a:ext cx="440690" cy="325120"/>
            </a:xfrm>
            <a:custGeom>
              <a:avLst/>
              <a:gdLst/>
              <a:ahLst/>
              <a:cxnLst/>
              <a:rect l="l" t="t" r="r" b="b"/>
              <a:pathLst>
                <a:path w="440689" h="325120">
                  <a:moveTo>
                    <a:pt x="245666" y="123990"/>
                  </a:moveTo>
                  <a:lnTo>
                    <a:pt x="30353" y="123990"/>
                  </a:lnTo>
                  <a:lnTo>
                    <a:pt x="371589" y="283476"/>
                  </a:lnTo>
                  <a:lnTo>
                    <a:pt x="352310" y="324802"/>
                  </a:lnTo>
                  <a:lnTo>
                    <a:pt x="440423" y="265239"/>
                  </a:lnTo>
                  <a:lnTo>
                    <a:pt x="433647" y="200837"/>
                  </a:lnTo>
                  <a:lnTo>
                    <a:pt x="410057" y="200837"/>
                  </a:lnTo>
                  <a:lnTo>
                    <a:pt x="245666" y="123990"/>
                  </a:lnTo>
                  <a:close/>
                </a:path>
                <a:path w="440689" h="325120">
                  <a:moveTo>
                    <a:pt x="429298" y="159499"/>
                  </a:moveTo>
                  <a:lnTo>
                    <a:pt x="410057" y="200837"/>
                  </a:lnTo>
                  <a:lnTo>
                    <a:pt x="433647" y="200837"/>
                  </a:lnTo>
                  <a:lnTo>
                    <a:pt x="429298" y="159499"/>
                  </a:lnTo>
                  <a:close/>
                </a:path>
                <a:path w="440689" h="325120">
                  <a:moveTo>
                    <a:pt x="88099" y="0"/>
                  </a:moveTo>
                  <a:lnTo>
                    <a:pt x="0" y="59588"/>
                  </a:lnTo>
                  <a:lnTo>
                    <a:pt x="11099" y="165328"/>
                  </a:lnTo>
                  <a:lnTo>
                    <a:pt x="30353" y="123990"/>
                  </a:lnTo>
                  <a:lnTo>
                    <a:pt x="245666" y="123990"/>
                  </a:lnTo>
                  <a:lnTo>
                    <a:pt x="68859" y="41338"/>
                  </a:lnTo>
                  <a:lnTo>
                    <a:pt x="88099" y="0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3809791" y="2472126"/>
              <a:ext cx="467359" cy="333375"/>
            </a:xfrm>
            <a:custGeom>
              <a:avLst/>
              <a:gdLst/>
              <a:ahLst/>
              <a:cxnLst/>
              <a:rect l="l" t="t" r="r" b="b"/>
              <a:pathLst>
                <a:path w="467360" h="333375">
                  <a:moveTo>
                    <a:pt x="11112" y="167563"/>
                  </a:moveTo>
                  <a:lnTo>
                    <a:pt x="0" y="273316"/>
                  </a:lnTo>
                  <a:lnTo>
                    <a:pt x="88099" y="332854"/>
                  </a:lnTo>
                  <a:lnTo>
                    <a:pt x="68846" y="291553"/>
                  </a:lnTo>
                  <a:lnTo>
                    <a:pt x="250434" y="208889"/>
                  </a:lnTo>
                  <a:lnTo>
                    <a:pt x="30353" y="208889"/>
                  </a:lnTo>
                  <a:lnTo>
                    <a:pt x="11112" y="167563"/>
                  </a:lnTo>
                  <a:close/>
                </a:path>
                <a:path w="467360" h="333375">
                  <a:moveTo>
                    <a:pt x="379183" y="0"/>
                  </a:moveTo>
                  <a:lnTo>
                    <a:pt x="398424" y="41338"/>
                  </a:lnTo>
                  <a:lnTo>
                    <a:pt x="30353" y="208889"/>
                  </a:lnTo>
                  <a:lnTo>
                    <a:pt x="250434" y="208889"/>
                  </a:lnTo>
                  <a:lnTo>
                    <a:pt x="436905" y="124002"/>
                  </a:lnTo>
                  <a:lnTo>
                    <a:pt x="460502" y="124002"/>
                  </a:lnTo>
                  <a:lnTo>
                    <a:pt x="467271" y="59588"/>
                  </a:lnTo>
                  <a:lnTo>
                    <a:pt x="379183" y="0"/>
                  </a:lnTo>
                  <a:close/>
                </a:path>
                <a:path w="467360" h="333375">
                  <a:moveTo>
                    <a:pt x="460502" y="124002"/>
                  </a:moveTo>
                  <a:lnTo>
                    <a:pt x="436905" y="124002"/>
                  </a:lnTo>
                  <a:lnTo>
                    <a:pt x="456158" y="165341"/>
                  </a:lnTo>
                  <a:lnTo>
                    <a:pt x="460502" y="124002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2622322" y="2802445"/>
              <a:ext cx="400075" cy="1841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2563813" y="3651542"/>
              <a:ext cx="461619" cy="20318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8259268" y="2805481"/>
              <a:ext cx="383159" cy="18416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8271371" y="3657600"/>
              <a:ext cx="404317" cy="1910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2" name="object 29"/>
            <p:cNvSpPr/>
            <p:nvPr/>
          </p:nvSpPr>
          <p:spPr>
            <a:xfrm>
              <a:off x="6687465" y="1958810"/>
              <a:ext cx="285013" cy="30128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4320655" y="1974430"/>
              <a:ext cx="266458" cy="29475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6951818" y="2967095"/>
              <a:ext cx="298450" cy="216535"/>
            </a:xfrm>
            <a:custGeom>
              <a:avLst/>
              <a:gdLst/>
              <a:ahLst/>
              <a:cxnLst/>
              <a:rect l="l" t="t" r="r" b="b"/>
              <a:pathLst>
                <a:path w="298450" h="216534">
                  <a:moveTo>
                    <a:pt x="36588" y="36918"/>
                  </a:moveTo>
                  <a:lnTo>
                    <a:pt x="0" y="136791"/>
                  </a:lnTo>
                  <a:lnTo>
                    <a:pt x="70866" y="216027"/>
                  </a:lnTo>
                  <a:lnTo>
                    <a:pt x="62293" y="171284"/>
                  </a:lnTo>
                  <a:lnTo>
                    <a:pt x="253009" y="134327"/>
                  </a:lnTo>
                  <a:lnTo>
                    <a:pt x="278015" y="134327"/>
                  </a:lnTo>
                  <a:lnTo>
                    <a:pt x="297309" y="81724"/>
                  </a:lnTo>
                  <a:lnTo>
                    <a:pt x="45148" y="81724"/>
                  </a:lnTo>
                  <a:lnTo>
                    <a:pt x="36588" y="36918"/>
                  </a:lnTo>
                  <a:close/>
                </a:path>
                <a:path w="298450" h="216534">
                  <a:moveTo>
                    <a:pt x="278015" y="134327"/>
                  </a:moveTo>
                  <a:lnTo>
                    <a:pt x="253009" y="134327"/>
                  </a:lnTo>
                  <a:lnTo>
                    <a:pt x="261581" y="179133"/>
                  </a:lnTo>
                  <a:lnTo>
                    <a:pt x="278015" y="134327"/>
                  </a:lnTo>
                  <a:close/>
                </a:path>
                <a:path w="298450" h="216534">
                  <a:moveTo>
                    <a:pt x="227317" y="0"/>
                  </a:moveTo>
                  <a:lnTo>
                    <a:pt x="235902" y="44792"/>
                  </a:lnTo>
                  <a:lnTo>
                    <a:pt x="45148" y="81724"/>
                  </a:lnTo>
                  <a:lnTo>
                    <a:pt x="297309" y="81724"/>
                  </a:lnTo>
                  <a:lnTo>
                    <a:pt x="298208" y="79273"/>
                  </a:lnTo>
                  <a:lnTo>
                    <a:pt x="227317" y="0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5" name="object 32"/>
            <p:cNvSpPr/>
            <p:nvPr/>
          </p:nvSpPr>
          <p:spPr>
            <a:xfrm>
              <a:off x="4957603" y="2649174"/>
              <a:ext cx="190500" cy="139700"/>
            </a:xfrm>
            <a:custGeom>
              <a:avLst/>
              <a:gdLst/>
              <a:ahLst/>
              <a:cxnLst/>
              <a:rect l="l" t="t" r="r" b="b"/>
              <a:pathLst>
                <a:path w="190500" h="139700">
                  <a:moveTo>
                    <a:pt x="162342" y="83566"/>
                  </a:moveTo>
                  <a:lnTo>
                    <a:pt x="42621" y="83566"/>
                  </a:lnTo>
                  <a:lnTo>
                    <a:pt x="62153" y="111518"/>
                  </a:lnTo>
                  <a:lnTo>
                    <a:pt x="19545" y="139382"/>
                  </a:lnTo>
                  <a:lnTo>
                    <a:pt x="137464" y="133718"/>
                  </a:lnTo>
                  <a:lnTo>
                    <a:pt x="162342" y="83566"/>
                  </a:lnTo>
                  <a:close/>
                </a:path>
                <a:path w="190500" h="139700">
                  <a:moveTo>
                    <a:pt x="170395" y="0"/>
                  </a:moveTo>
                  <a:lnTo>
                    <a:pt x="52463" y="5651"/>
                  </a:lnTo>
                  <a:lnTo>
                    <a:pt x="0" y="111404"/>
                  </a:lnTo>
                  <a:lnTo>
                    <a:pt x="42621" y="83566"/>
                  </a:lnTo>
                  <a:lnTo>
                    <a:pt x="162342" y="83566"/>
                  </a:lnTo>
                  <a:lnTo>
                    <a:pt x="176094" y="55841"/>
                  </a:lnTo>
                  <a:lnTo>
                    <a:pt x="147332" y="55841"/>
                  </a:lnTo>
                  <a:lnTo>
                    <a:pt x="127800" y="27851"/>
                  </a:lnTo>
                  <a:lnTo>
                    <a:pt x="170395" y="0"/>
                  </a:lnTo>
                  <a:close/>
                </a:path>
                <a:path w="190500" h="139700">
                  <a:moveTo>
                    <a:pt x="189915" y="27978"/>
                  </a:moveTo>
                  <a:lnTo>
                    <a:pt x="147332" y="55841"/>
                  </a:lnTo>
                  <a:lnTo>
                    <a:pt x="176094" y="55841"/>
                  </a:lnTo>
                  <a:lnTo>
                    <a:pt x="189915" y="27978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6" name="object 33"/>
            <p:cNvSpPr/>
            <p:nvPr/>
          </p:nvSpPr>
          <p:spPr>
            <a:xfrm>
              <a:off x="6145360" y="2636710"/>
              <a:ext cx="188595" cy="168910"/>
            </a:xfrm>
            <a:custGeom>
              <a:avLst/>
              <a:gdLst/>
              <a:ahLst/>
              <a:cxnLst/>
              <a:rect l="l" t="t" r="r" b="b"/>
              <a:pathLst>
                <a:path w="188595" h="168909">
                  <a:moveTo>
                    <a:pt x="0" y="34124"/>
                  </a:moveTo>
                  <a:lnTo>
                    <a:pt x="37096" y="146189"/>
                  </a:lnTo>
                  <a:lnTo>
                    <a:pt x="153060" y="168351"/>
                  </a:lnTo>
                  <a:lnTo>
                    <a:pt x="114795" y="134785"/>
                  </a:lnTo>
                  <a:lnTo>
                    <a:pt x="149847" y="100647"/>
                  </a:lnTo>
                  <a:lnTo>
                    <a:pt x="177018" y="100647"/>
                  </a:lnTo>
                  <a:lnTo>
                    <a:pt x="166101" y="67691"/>
                  </a:lnTo>
                  <a:lnTo>
                    <a:pt x="38277" y="67691"/>
                  </a:lnTo>
                  <a:lnTo>
                    <a:pt x="0" y="34124"/>
                  </a:lnTo>
                  <a:close/>
                </a:path>
                <a:path w="188595" h="168909">
                  <a:moveTo>
                    <a:pt x="177018" y="100647"/>
                  </a:moveTo>
                  <a:lnTo>
                    <a:pt x="149847" y="100647"/>
                  </a:lnTo>
                  <a:lnTo>
                    <a:pt x="188137" y="134213"/>
                  </a:lnTo>
                  <a:lnTo>
                    <a:pt x="177018" y="100647"/>
                  </a:lnTo>
                  <a:close/>
                </a:path>
                <a:path w="188595" h="168909">
                  <a:moveTo>
                    <a:pt x="35064" y="0"/>
                  </a:moveTo>
                  <a:lnTo>
                    <a:pt x="73342" y="33566"/>
                  </a:lnTo>
                  <a:lnTo>
                    <a:pt x="38277" y="67691"/>
                  </a:lnTo>
                  <a:lnTo>
                    <a:pt x="166101" y="67691"/>
                  </a:lnTo>
                  <a:lnTo>
                    <a:pt x="151015" y="22148"/>
                  </a:lnTo>
                  <a:lnTo>
                    <a:pt x="35064" y="0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7" name="object 34"/>
            <p:cNvSpPr/>
            <p:nvPr/>
          </p:nvSpPr>
          <p:spPr>
            <a:xfrm>
              <a:off x="4031591" y="2961825"/>
              <a:ext cx="293370" cy="224154"/>
            </a:xfrm>
            <a:custGeom>
              <a:avLst/>
              <a:gdLst/>
              <a:ahLst/>
              <a:cxnLst/>
              <a:rect l="l" t="t" r="r" b="b"/>
              <a:pathLst>
                <a:path w="293369" h="224154">
                  <a:moveTo>
                    <a:pt x="287842" y="131622"/>
                  </a:moveTo>
                  <a:lnTo>
                    <a:pt x="40322" y="131622"/>
                  </a:lnTo>
                  <a:lnTo>
                    <a:pt x="227990" y="179717"/>
                  </a:lnTo>
                  <a:lnTo>
                    <a:pt x="215633" y="223570"/>
                  </a:lnTo>
                  <a:lnTo>
                    <a:pt x="293027" y="150647"/>
                  </a:lnTo>
                  <a:lnTo>
                    <a:pt x="287842" y="131622"/>
                  </a:lnTo>
                  <a:close/>
                </a:path>
                <a:path w="293369" h="224154">
                  <a:moveTo>
                    <a:pt x="77393" y="0"/>
                  </a:moveTo>
                  <a:lnTo>
                    <a:pt x="0" y="72910"/>
                  </a:lnTo>
                  <a:lnTo>
                    <a:pt x="27952" y="175526"/>
                  </a:lnTo>
                  <a:lnTo>
                    <a:pt x="40322" y="131622"/>
                  </a:lnTo>
                  <a:lnTo>
                    <a:pt x="287842" y="131622"/>
                  </a:lnTo>
                  <a:lnTo>
                    <a:pt x="277030" y="91948"/>
                  </a:lnTo>
                  <a:lnTo>
                    <a:pt x="252704" y="91948"/>
                  </a:lnTo>
                  <a:lnTo>
                    <a:pt x="65011" y="43865"/>
                  </a:lnTo>
                  <a:lnTo>
                    <a:pt x="77393" y="0"/>
                  </a:lnTo>
                  <a:close/>
                </a:path>
                <a:path w="293369" h="224154">
                  <a:moveTo>
                    <a:pt x="265061" y="48031"/>
                  </a:moveTo>
                  <a:lnTo>
                    <a:pt x="252704" y="91948"/>
                  </a:lnTo>
                  <a:lnTo>
                    <a:pt x="277030" y="91948"/>
                  </a:lnTo>
                  <a:lnTo>
                    <a:pt x="265061" y="48031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6931573" y="3484918"/>
              <a:ext cx="306705" cy="216535"/>
            </a:xfrm>
            <a:custGeom>
              <a:avLst/>
              <a:gdLst/>
              <a:ahLst/>
              <a:cxnLst/>
              <a:rect l="l" t="t" r="r" b="b"/>
              <a:pathLst>
                <a:path w="306704" h="216534">
                  <a:moveTo>
                    <a:pt x="305484" y="134353"/>
                  </a:moveTo>
                  <a:lnTo>
                    <a:pt x="45186" y="134353"/>
                  </a:lnTo>
                  <a:lnTo>
                    <a:pt x="244043" y="171170"/>
                  </a:lnTo>
                  <a:lnTo>
                    <a:pt x="235483" y="215963"/>
                  </a:lnTo>
                  <a:lnTo>
                    <a:pt x="306336" y="136677"/>
                  </a:lnTo>
                  <a:lnTo>
                    <a:pt x="305484" y="134353"/>
                  </a:lnTo>
                  <a:close/>
                </a:path>
                <a:path w="306704" h="216534">
                  <a:moveTo>
                    <a:pt x="70853" y="0"/>
                  </a:moveTo>
                  <a:lnTo>
                    <a:pt x="0" y="79311"/>
                  </a:lnTo>
                  <a:lnTo>
                    <a:pt x="36601" y="179133"/>
                  </a:lnTo>
                  <a:lnTo>
                    <a:pt x="45186" y="134353"/>
                  </a:lnTo>
                  <a:lnTo>
                    <a:pt x="305484" y="134353"/>
                  </a:lnTo>
                  <a:lnTo>
                    <a:pt x="286136" y="81584"/>
                  </a:lnTo>
                  <a:lnTo>
                    <a:pt x="261175" y="81584"/>
                  </a:lnTo>
                  <a:lnTo>
                    <a:pt x="62268" y="44805"/>
                  </a:lnTo>
                  <a:lnTo>
                    <a:pt x="70853" y="0"/>
                  </a:lnTo>
                  <a:close/>
                </a:path>
                <a:path w="306704" h="216534">
                  <a:moveTo>
                    <a:pt x="269735" y="36855"/>
                  </a:moveTo>
                  <a:lnTo>
                    <a:pt x="261175" y="81584"/>
                  </a:lnTo>
                  <a:lnTo>
                    <a:pt x="286136" y="81584"/>
                  </a:lnTo>
                  <a:lnTo>
                    <a:pt x="269735" y="36855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4069187" y="3486733"/>
              <a:ext cx="280035" cy="213360"/>
            </a:xfrm>
            <a:custGeom>
              <a:avLst/>
              <a:gdLst/>
              <a:ahLst/>
              <a:cxnLst/>
              <a:rect l="l" t="t" r="r" b="b"/>
              <a:pathLst>
                <a:path w="280035" h="213359">
                  <a:moveTo>
                    <a:pt x="36601" y="34023"/>
                  </a:moveTo>
                  <a:lnTo>
                    <a:pt x="0" y="133857"/>
                  </a:lnTo>
                  <a:lnTo>
                    <a:pt x="70866" y="213144"/>
                  </a:lnTo>
                  <a:lnTo>
                    <a:pt x="62306" y="168351"/>
                  </a:lnTo>
                  <a:lnTo>
                    <a:pt x="234492" y="134378"/>
                  </a:lnTo>
                  <a:lnTo>
                    <a:pt x="259468" y="134378"/>
                  </a:lnTo>
                  <a:lnTo>
                    <a:pt x="279666" y="79286"/>
                  </a:lnTo>
                  <a:lnTo>
                    <a:pt x="279246" y="78816"/>
                  </a:lnTo>
                  <a:lnTo>
                    <a:pt x="45173" y="78816"/>
                  </a:lnTo>
                  <a:lnTo>
                    <a:pt x="36601" y="34023"/>
                  </a:lnTo>
                  <a:close/>
                </a:path>
                <a:path w="280035" h="213359">
                  <a:moveTo>
                    <a:pt x="259468" y="134378"/>
                  </a:moveTo>
                  <a:lnTo>
                    <a:pt x="234492" y="134378"/>
                  </a:lnTo>
                  <a:lnTo>
                    <a:pt x="243065" y="179120"/>
                  </a:lnTo>
                  <a:lnTo>
                    <a:pt x="259468" y="134378"/>
                  </a:lnTo>
                  <a:close/>
                </a:path>
                <a:path w="280035" h="213359">
                  <a:moveTo>
                    <a:pt x="208788" y="0"/>
                  </a:moveTo>
                  <a:lnTo>
                    <a:pt x="217347" y="44805"/>
                  </a:lnTo>
                  <a:lnTo>
                    <a:pt x="45173" y="78816"/>
                  </a:lnTo>
                  <a:lnTo>
                    <a:pt x="279246" y="78816"/>
                  </a:lnTo>
                  <a:lnTo>
                    <a:pt x="208788" y="0"/>
                  </a:lnTo>
                  <a:close/>
                </a:path>
              </a:pathLst>
            </a:custGeom>
            <a:solidFill>
              <a:srgbClr val="E3930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4551636" y="3194058"/>
              <a:ext cx="2181860" cy="248920"/>
            </a:xfrm>
            <a:custGeom>
              <a:avLst/>
              <a:gdLst/>
              <a:ahLst/>
              <a:cxnLst/>
              <a:rect l="l" t="t" r="r" b="b"/>
              <a:pathLst>
                <a:path w="2181860" h="248920">
                  <a:moveTo>
                    <a:pt x="2181593" y="0"/>
                  </a:moveTo>
                  <a:lnTo>
                    <a:pt x="0" y="237147"/>
                  </a:lnTo>
                  <a:lnTo>
                    <a:pt x="3238" y="248704"/>
                  </a:lnTo>
                  <a:lnTo>
                    <a:pt x="2181593" y="10845"/>
                  </a:lnTo>
                  <a:lnTo>
                    <a:pt x="2181593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1" name="object 38"/>
            <p:cNvSpPr/>
            <p:nvPr/>
          </p:nvSpPr>
          <p:spPr>
            <a:xfrm>
              <a:off x="4841390" y="2989440"/>
              <a:ext cx="1602105" cy="660400"/>
            </a:xfrm>
            <a:custGeom>
              <a:avLst/>
              <a:gdLst/>
              <a:ahLst/>
              <a:cxnLst/>
              <a:rect l="l" t="t" r="r" b="b"/>
              <a:pathLst>
                <a:path w="1602104" h="660400">
                  <a:moveTo>
                    <a:pt x="1596440" y="0"/>
                  </a:moveTo>
                  <a:lnTo>
                    <a:pt x="0" y="649249"/>
                  </a:lnTo>
                  <a:lnTo>
                    <a:pt x="6451" y="660107"/>
                  </a:lnTo>
                  <a:lnTo>
                    <a:pt x="1602105" y="8686"/>
                  </a:lnTo>
                  <a:lnTo>
                    <a:pt x="1596440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2" name="object 39"/>
            <p:cNvSpPr/>
            <p:nvPr/>
          </p:nvSpPr>
          <p:spPr>
            <a:xfrm>
              <a:off x="4841393" y="2989440"/>
              <a:ext cx="1602105" cy="660400"/>
            </a:xfrm>
            <a:custGeom>
              <a:avLst/>
              <a:gdLst/>
              <a:ahLst/>
              <a:cxnLst/>
              <a:rect l="l" t="t" r="r" b="b"/>
              <a:pathLst>
                <a:path w="1602104" h="660400">
                  <a:moveTo>
                    <a:pt x="6451" y="0"/>
                  </a:moveTo>
                  <a:lnTo>
                    <a:pt x="0" y="8686"/>
                  </a:lnTo>
                  <a:lnTo>
                    <a:pt x="1596440" y="660107"/>
                  </a:lnTo>
                  <a:lnTo>
                    <a:pt x="1602092" y="64924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3" name="object 40"/>
            <p:cNvSpPr/>
            <p:nvPr/>
          </p:nvSpPr>
          <p:spPr>
            <a:xfrm>
              <a:off x="4551637" y="3194065"/>
              <a:ext cx="2181860" cy="248920"/>
            </a:xfrm>
            <a:custGeom>
              <a:avLst/>
              <a:gdLst/>
              <a:ahLst/>
              <a:cxnLst/>
              <a:rect l="l" t="t" r="r" b="b"/>
              <a:pathLst>
                <a:path w="2181860" h="248920">
                  <a:moveTo>
                    <a:pt x="3238" y="0"/>
                  </a:moveTo>
                  <a:lnTo>
                    <a:pt x="0" y="10845"/>
                  </a:lnTo>
                  <a:lnTo>
                    <a:pt x="2181593" y="248704"/>
                  </a:lnTo>
                  <a:lnTo>
                    <a:pt x="2181593" y="237134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004EA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4" name="object 41"/>
            <p:cNvSpPr/>
            <p:nvPr/>
          </p:nvSpPr>
          <p:spPr>
            <a:xfrm>
              <a:off x="4314048" y="2771677"/>
              <a:ext cx="2661251" cy="109562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5" name="object 42"/>
            <p:cNvSpPr/>
            <p:nvPr/>
          </p:nvSpPr>
          <p:spPr>
            <a:xfrm>
              <a:off x="6241656" y="2195946"/>
              <a:ext cx="590067" cy="34768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6" name="object 43"/>
            <p:cNvSpPr/>
            <p:nvPr/>
          </p:nvSpPr>
          <p:spPr>
            <a:xfrm>
              <a:off x="7517763" y="2731525"/>
              <a:ext cx="648891" cy="30708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7" name="object 44"/>
            <p:cNvSpPr/>
            <p:nvPr/>
          </p:nvSpPr>
          <p:spPr>
            <a:xfrm>
              <a:off x="7721664" y="2792000"/>
              <a:ext cx="72632" cy="6518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8" name="object 45"/>
            <p:cNvSpPr/>
            <p:nvPr/>
          </p:nvSpPr>
          <p:spPr>
            <a:xfrm>
              <a:off x="4560827" y="2186157"/>
              <a:ext cx="441705" cy="2946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49" name="object 46"/>
            <p:cNvSpPr/>
            <p:nvPr/>
          </p:nvSpPr>
          <p:spPr>
            <a:xfrm>
              <a:off x="3093566" y="2666775"/>
              <a:ext cx="746276" cy="32391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0" name="object 47"/>
            <p:cNvSpPr/>
            <p:nvPr/>
          </p:nvSpPr>
          <p:spPr>
            <a:xfrm>
              <a:off x="3413621" y="3432599"/>
              <a:ext cx="290168" cy="27133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1" name="object 48"/>
            <p:cNvSpPr/>
            <p:nvPr/>
          </p:nvSpPr>
          <p:spPr>
            <a:xfrm>
              <a:off x="5370203" y="4286004"/>
              <a:ext cx="527646" cy="32602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2" name="object 49"/>
            <p:cNvSpPr/>
            <p:nvPr/>
          </p:nvSpPr>
          <p:spPr>
            <a:xfrm>
              <a:off x="4090792" y="4286342"/>
              <a:ext cx="709498" cy="28460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3" name="object 50"/>
            <p:cNvSpPr/>
            <p:nvPr/>
          </p:nvSpPr>
          <p:spPr>
            <a:xfrm>
              <a:off x="5860460" y="5120417"/>
              <a:ext cx="502716" cy="3157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4" name="object 51"/>
            <p:cNvSpPr/>
            <p:nvPr/>
          </p:nvSpPr>
          <p:spPr>
            <a:xfrm>
              <a:off x="6600964" y="4417676"/>
              <a:ext cx="455112" cy="32476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5" name="object 52"/>
            <p:cNvSpPr/>
            <p:nvPr/>
          </p:nvSpPr>
          <p:spPr>
            <a:xfrm>
              <a:off x="4056847" y="4693891"/>
              <a:ext cx="662191" cy="35984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6" name="object 53"/>
            <p:cNvSpPr/>
            <p:nvPr/>
          </p:nvSpPr>
          <p:spPr>
            <a:xfrm>
              <a:off x="7486470" y="3423690"/>
              <a:ext cx="535711" cy="33026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7" name="object 54"/>
            <p:cNvSpPr/>
            <p:nvPr/>
          </p:nvSpPr>
          <p:spPr>
            <a:xfrm>
              <a:off x="4554246" y="3565817"/>
              <a:ext cx="287200" cy="24770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8" name="object 55"/>
            <p:cNvSpPr/>
            <p:nvPr/>
          </p:nvSpPr>
          <p:spPr>
            <a:xfrm>
              <a:off x="6317166" y="2877445"/>
              <a:ext cx="34290" cy="41910"/>
            </a:xfrm>
            <a:custGeom>
              <a:avLst/>
              <a:gdLst/>
              <a:ahLst/>
              <a:cxnLst/>
              <a:rect l="l" t="t" r="r" b="b"/>
              <a:pathLst>
                <a:path w="34289" h="41909">
                  <a:moveTo>
                    <a:pt x="0" y="0"/>
                  </a:moveTo>
                  <a:lnTo>
                    <a:pt x="0" y="23228"/>
                  </a:lnTo>
                  <a:lnTo>
                    <a:pt x="34137" y="41579"/>
                  </a:lnTo>
                  <a:lnTo>
                    <a:pt x="34137" y="177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BB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59" name="object 56"/>
            <p:cNvSpPr/>
            <p:nvPr/>
          </p:nvSpPr>
          <p:spPr>
            <a:xfrm>
              <a:off x="6317166" y="2837401"/>
              <a:ext cx="111760" cy="58419"/>
            </a:xfrm>
            <a:custGeom>
              <a:avLst/>
              <a:gdLst/>
              <a:ahLst/>
              <a:cxnLst/>
              <a:rect l="l" t="t" r="r" b="b"/>
              <a:pathLst>
                <a:path w="111760" h="58420">
                  <a:moveTo>
                    <a:pt x="77228" y="0"/>
                  </a:moveTo>
                  <a:lnTo>
                    <a:pt x="0" y="40043"/>
                  </a:lnTo>
                  <a:lnTo>
                    <a:pt x="34137" y="57835"/>
                  </a:lnTo>
                  <a:lnTo>
                    <a:pt x="111378" y="17830"/>
                  </a:lnTo>
                  <a:lnTo>
                    <a:pt x="77228" y="0"/>
                  </a:lnTo>
                  <a:close/>
                </a:path>
              </a:pathLst>
            </a:custGeom>
            <a:solidFill>
              <a:srgbClr val="D9DAD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0" name="object 57"/>
            <p:cNvSpPr/>
            <p:nvPr/>
          </p:nvSpPr>
          <p:spPr>
            <a:xfrm>
              <a:off x="6351305" y="2855228"/>
              <a:ext cx="78105" cy="64135"/>
            </a:xfrm>
            <a:custGeom>
              <a:avLst/>
              <a:gdLst/>
              <a:ahLst/>
              <a:cxnLst/>
              <a:rect l="l" t="t" r="r" b="b"/>
              <a:pathLst>
                <a:path w="78104" h="64134">
                  <a:moveTo>
                    <a:pt x="77241" y="0"/>
                  </a:moveTo>
                  <a:lnTo>
                    <a:pt x="0" y="40005"/>
                  </a:lnTo>
                  <a:lnTo>
                    <a:pt x="0" y="63792"/>
                  </a:lnTo>
                  <a:lnTo>
                    <a:pt x="77812" y="23266"/>
                  </a:lnTo>
                  <a:lnTo>
                    <a:pt x="77241" y="0"/>
                  </a:lnTo>
                  <a:close/>
                </a:path>
              </a:pathLst>
            </a:custGeom>
            <a:solidFill>
              <a:srgbClr val="757675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1" name="object 58"/>
            <p:cNvSpPr/>
            <p:nvPr/>
          </p:nvSpPr>
          <p:spPr>
            <a:xfrm>
              <a:off x="6356668" y="2774154"/>
              <a:ext cx="15875" cy="130175"/>
            </a:xfrm>
            <a:custGeom>
              <a:avLst/>
              <a:gdLst/>
              <a:ahLst/>
              <a:cxnLst/>
              <a:rect l="l" t="t" r="r" b="b"/>
              <a:pathLst>
                <a:path w="15875" h="130175">
                  <a:moveTo>
                    <a:pt x="571" y="0"/>
                  </a:moveTo>
                  <a:lnTo>
                    <a:pt x="0" y="125933"/>
                  </a:lnTo>
                  <a:lnTo>
                    <a:pt x="571" y="127584"/>
                  </a:lnTo>
                  <a:lnTo>
                    <a:pt x="2425" y="128663"/>
                  </a:lnTo>
                  <a:lnTo>
                    <a:pt x="4787" y="129743"/>
                  </a:lnTo>
                  <a:lnTo>
                    <a:pt x="10172" y="129743"/>
                  </a:lnTo>
                  <a:lnTo>
                    <a:pt x="12534" y="128663"/>
                  </a:lnTo>
                  <a:lnTo>
                    <a:pt x="14389" y="127584"/>
                  </a:lnTo>
                  <a:lnTo>
                    <a:pt x="14973" y="125933"/>
                  </a:lnTo>
                  <a:lnTo>
                    <a:pt x="15576" y="3784"/>
                  </a:lnTo>
                  <a:lnTo>
                    <a:pt x="4787" y="3784"/>
                  </a:lnTo>
                  <a:lnTo>
                    <a:pt x="2425" y="2705"/>
                  </a:lnTo>
                  <a:lnTo>
                    <a:pt x="1181" y="1638"/>
                  </a:lnTo>
                  <a:lnTo>
                    <a:pt x="571" y="0"/>
                  </a:lnTo>
                  <a:close/>
                </a:path>
                <a:path w="15875" h="130175">
                  <a:moveTo>
                    <a:pt x="15595" y="0"/>
                  </a:moveTo>
                  <a:lnTo>
                    <a:pt x="14973" y="1638"/>
                  </a:lnTo>
                  <a:lnTo>
                    <a:pt x="13207" y="2705"/>
                  </a:lnTo>
                  <a:lnTo>
                    <a:pt x="10769" y="3784"/>
                  </a:lnTo>
                  <a:lnTo>
                    <a:pt x="15576" y="3784"/>
                  </a:lnTo>
                  <a:lnTo>
                    <a:pt x="1559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2" name="object 59"/>
            <p:cNvSpPr/>
            <p:nvPr/>
          </p:nvSpPr>
          <p:spPr>
            <a:xfrm>
              <a:off x="6357246" y="2770332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20">
                  <a:moveTo>
                    <a:pt x="10198" y="0"/>
                  </a:moveTo>
                  <a:lnTo>
                    <a:pt x="4216" y="0"/>
                  </a:lnTo>
                  <a:lnTo>
                    <a:pt x="1841" y="1092"/>
                  </a:lnTo>
                  <a:lnTo>
                    <a:pt x="609" y="2197"/>
                  </a:lnTo>
                  <a:lnTo>
                    <a:pt x="0" y="3822"/>
                  </a:lnTo>
                  <a:lnTo>
                    <a:pt x="609" y="5461"/>
                  </a:lnTo>
                  <a:lnTo>
                    <a:pt x="1841" y="6527"/>
                  </a:lnTo>
                  <a:lnTo>
                    <a:pt x="4216" y="7607"/>
                  </a:lnTo>
                  <a:lnTo>
                    <a:pt x="10198" y="7607"/>
                  </a:lnTo>
                  <a:lnTo>
                    <a:pt x="12636" y="6527"/>
                  </a:lnTo>
                  <a:lnTo>
                    <a:pt x="14401" y="5461"/>
                  </a:lnTo>
                  <a:lnTo>
                    <a:pt x="15024" y="3822"/>
                  </a:lnTo>
                  <a:lnTo>
                    <a:pt x="14401" y="2197"/>
                  </a:lnTo>
                  <a:lnTo>
                    <a:pt x="12636" y="1092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B2B3B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3" name="object 60"/>
            <p:cNvSpPr/>
            <p:nvPr/>
          </p:nvSpPr>
          <p:spPr>
            <a:xfrm>
              <a:off x="6374679" y="2765545"/>
              <a:ext cx="15875" cy="130175"/>
            </a:xfrm>
            <a:custGeom>
              <a:avLst/>
              <a:gdLst/>
              <a:ahLst/>
              <a:cxnLst/>
              <a:rect l="l" t="t" r="r" b="b"/>
              <a:pathLst>
                <a:path w="15875" h="130175">
                  <a:moveTo>
                    <a:pt x="584" y="0"/>
                  </a:moveTo>
                  <a:lnTo>
                    <a:pt x="0" y="125933"/>
                  </a:lnTo>
                  <a:lnTo>
                    <a:pt x="584" y="127000"/>
                  </a:lnTo>
                  <a:lnTo>
                    <a:pt x="2349" y="128638"/>
                  </a:lnTo>
                  <a:lnTo>
                    <a:pt x="4724" y="129159"/>
                  </a:lnTo>
                  <a:lnTo>
                    <a:pt x="7747" y="129692"/>
                  </a:lnTo>
                  <a:lnTo>
                    <a:pt x="10096" y="129159"/>
                  </a:lnTo>
                  <a:lnTo>
                    <a:pt x="13119" y="128638"/>
                  </a:lnTo>
                  <a:lnTo>
                    <a:pt x="14312" y="127507"/>
                  </a:lnTo>
                  <a:lnTo>
                    <a:pt x="14897" y="125933"/>
                  </a:lnTo>
                  <a:lnTo>
                    <a:pt x="15476" y="3797"/>
                  </a:lnTo>
                  <a:lnTo>
                    <a:pt x="5397" y="3797"/>
                  </a:lnTo>
                  <a:lnTo>
                    <a:pt x="2349" y="2628"/>
                  </a:lnTo>
                  <a:lnTo>
                    <a:pt x="1155" y="1574"/>
                  </a:lnTo>
                  <a:lnTo>
                    <a:pt x="584" y="0"/>
                  </a:lnTo>
                  <a:close/>
                </a:path>
                <a:path w="15875" h="130175">
                  <a:moveTo>
                    <a:pt x="15494" y="0"/>
                  </a:moveTo>
                  <a:lnTo>
                    <a:pt x="14897" y="1574"/>
                  </a:lnTo>
                  <a:lnTo>
                    <a:pt x="13119" y="2628"/>
                  </a:lnTo>
                  <a:lnTo>
                    <a:pt x="10769" y="3797"/>
                  </a:lnTo>
                  <a:lnTo>
                    <a:pt x="15476" y="3797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4" name="object 61"/>
            <p:cNvSpPr/>
            <p:nvPr/>
          </p:nvSpPr>
          <p:spPr>
            <a:xfrm>
              <a:off x="6375270" y="2761675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39" h="8254">
                  <a:moveTo>
                    <a:pt x="10172" y="0"/>
                  </a:moveTo>
                  <a:lnTo>
                    <a:pt x="4813" y="0"/>
                  </a:lnTo>
                  <a:lnTo>
                    <a:pt x="1752" y="1143"/>
                  </a:lnTo>
                  <a:lnTo>
                    <a:pt x="571" y="2184"/>
                  </a:lnTo>
                  <a:lnTo>
                    <a:pt x="0" y="3873"/>
                  </a:lnTo>
                  <a:lnTo>
                    <a:pt x="571" y="5448"/>
                  </a:lnTo>
                  <a:lnTo>
                    <a:pt x="1752" y="6502"/>
                  </a:lnTo>
                  <a:lnTo>
                    <a:pt x="4813" y="7670"/>
                  </a:lnTo>
                  <a:lnTo>
                    <a:pt x="10172" y="7670"/>
                  </a:lnTo>
                  <a:lnTo>
                    <a:pt x="12534" y="6502"/>
                  </a:lnTo>
                  <a:lnTo>
                    <a:pt x="14312" y="5448"/>
                  </a:lnTo>
                  <a:lnTo>
                    <a:pt x="14909" y="3873"/>
                  </a:lnTo>
                  <a:lnTo>
                    <a:pt x="14312" y="2184"/>
                  </a:lnTo>
                  <a:lnTo>
                    <a:pt x="12534" y="1143"/>
                  </a:lnTo>
                  <a:lnTo>
                    <a:pt x="10172" y="0"/>
                  </a:lnTo>
                  <a:close/>
                </a:path>
              </a:pathLst>
            </a:custGeom>
            <a:solidFill>
              <a:srgbClr val="B2B3B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5" name="object 62"/>
            <p:cNvSpPr/>
            <p:nvPr/>
          </p:nvSpPr>
          <p:spPr>
            <a:xfrm>
              <a:off x="6530347" y="288494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568" y="0"/>
                  </a:moveTo>
                  <a:lnTo>
                    <a:pt x="0" y="1638"/>
                  </a:lnTo>
                  <a:lnTo>
                    <a:pt x="0" y="6540"/>
                  </a:lnTo>
                  <a:lnTo>
                    <a:pt x="3568" y="433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6" name="object 63"/>
            <p:cNvSpPr/>
            <p:nvPr/>
          </p:nvSpPr>
          <p:spPr>
            <a:xfrm>
              <a:off x="6523128" y="288872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632" y="0"/>
                  </a:moveTo>
                  <a:lnTo>
                    <a:pt x="0" y="2184"/>
                  </a:lnTo>
                  <a:lnTo>
                    <a:pt x="0" y="6515"/>
                  </a:lnTo>
                  <a:lnTo>
                    <a:pt x="3632" y="4330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7" name="object 64"/>
            <p:cNvSpPr/>
            <p:nvPr/>
          </p:nvSpPr>
          <p:spPr>
            <a:xfrm>
              <a:off x="6409351" y="2803364"/>
              <a:ext cx="135255" cy="93980"/>
            </a:xfrm>
            <a:custGeom>
              <a:avLst/>
              <a:gdLst/>
              <a:ahLst/>
              <a:cxnLst/>
              <a:rect l="l" t="t" r="r" b="b"/>
              <a:pathLst>
                <a:path w="135254" h="93979">
                  <a:moveTo>
                    <a:pt x="49758" y="0"/>
                  </a:moveTo>
                  <a:lnTo>
                    <a:pt x="0" y="49136"/>
                  </a:lnTo>
                  <a:lnTo>
                    <a:pt x="85026" y="93472"/>
                  </a:lnTo>
                  <a:lnTo>
                    <a:pt x="134747" y="44297"/>
                  </a:lnTo>
                  <a:lnTo>
                    <a:pt x="49758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8" name="object 65"/>
            <p:cNvSpPr/>
            <p:nvPr/>
          </p:nvSpPr>
          <p:spPr>
            <a:xfrm>
              <a:off x="6479475" y="291148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530" y="0"/>
                  </a:moveTo>
                  <a:lnTo>
                    <a:pt x="0" y="1562"/>
                  </a:lnTo>
                  <a:lnTo>
                    <a:pt x="0" y="6476"/>
                  </a:lnTo>
                  <a:lnTo>
                    <a:pt x="3530" y="4279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69" name="object 66"/>
            <p:cNvSpPr/>
            <p:nvPr/>
          </p:nvSpPr>
          <p:spPr>
            <a:xfrm>
              <a:off x="6472229" y="291525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632" y="0"/>
                  </a:moveTo>
                  <a:lnTo>
                    <a:pt x="0" y="1587"/>
                  </a:lnTo>
                  <a:lnTo>
                    <a:pt x="0" y="6515"/>
                  </a:lnTo>
                  <a:lnTo>
                    <a:pt x="3632" y="4305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0" name="object 67"/>
            <p:cNvSpPr/>
            <p:nvPr/>
          </p:nvSpPr>
          <p:spPr>
            <a:xfrm>
              <a:off x="6357856" y="2832521"/>
              <a:ext cx="136525" cy="94615"/>
            </a:xfrm>
            <a:custGeom>
              <a:avLst/>
              <a:gdLst/>
              <a:ahLst/>
              <a:cxnLst/>
              <a:rect l="l" t="t" r="r" b="b"/>
              <a:pathLst>
                <a:path w="136525" h="94615">
                  <a:moveTo>
                    <a:pt x="50914" y="0"/>
                  </a:moveTo>
                  <a:lnTo>
                    <a:pt x="0" y="50266"/>
                  </a:lnTo>
                  <a:lnTo>
                    <a:pt x="85051" y="94589"/>
                  </a:lnTo>
                  <a:lnTo>
                    <a:pt x="136525" y="44919"/>
                  </a:lnTo>
                  <a:lnTo>
                    <a:pt x="50914" y="0"/>
                  </a:lnTo>
                  <a:close/>
                </a:path>
              </a:pathLst>
            </a:custGeom>
            <a:solidFill>
              <a:srgbClr val="AAABAB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1" name="object 68"/>
            <p:cNvSpPr/>
            <p:nvPr/>
          </p:nvSpPr>
          <p:spPr>
            <a:xfrm>
              <a:off x="6430917" y="293684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606" y="0"/>
                  </a:moveTo>
                  <a:lnTo>
                    <a:pt x="0" y="1663"/>
                  </a:lnTo>
                  <a:lnTo>
                    <a:pt x="0" y="6515"/>
                  </a:lnTo>
                  <a:lnTo>
                    <a:pt x="3606" y="4381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2B2C2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2" name="object 69"/>
            <p:cNvSpPr/>
            <p:nvPr/>
          </p:nvSpPr>
          <p:spPr>
            <a:xfrm>
              <a:off x="6382427" y="2847662"/>
              <a:ext cx="161925" cy="134620"/>
            </a:xfrm>
            <a:custGeom>
              <a:avLst/>
              <a:gdLst/>
              <a:ahLst/>
              <a:cxnLst/>
              <a:rect l="l" t="t" r="r" b="b"/>
              <a:pathLst>
                <a:path w="161925" h="134620">
                  <a:moveTo>
                    <a:pt x="60477" y="57861"/>
                  </a:moveTo>
                  <a:lnTo>
                    <a:pt x="0" y="118414"/>
                  </a:lnTo>
                  <a:lnTo>
                    <a:pt x="0" y="134111"/>
                  </a:lnTo>
                  <a:lnTo>
                    <a:pt x="19164" y="124358"/>
                  </a:lnTo>
                  <a:lnTo>
                    <a:pt x="19164" y="117335"/>
                  </a:lnTo>
                  <a:lnTo>
                    <a:pt x="48488" y="102171"/>
                  </a:lnTo>
                  <a:lnTo>
                    <a:pt x="61859" y="102171"/>
                  </a:lnTo>
                  <a:lnTo>
                    <a:pt x="105116" y="79451"/>
                  </a:lnTo>
                  <a:lnTo>
                    <a:pt x="60477" y="79451"/>
                  </a:lnTo>
                  <a:lnTo>
                    <a:pt x="60477" y="57861"/>
                  </a:lnTo>
                  <a:close/>
                </a:path>
                <a:path w="161925" h="134620">
                  <a:moveTo>
                    <a:pt x="61859" y="102171"/>
                  </a:moveTo>
                  <a:lnTo>
                    <a:pt x="48488" y="102171"/>
                  </a:lnTo>
                  <a:lnTo>
                    <a:pt x="48488" y="109194"/>
                  </a:lnTo>
                  <a:lnTo>
                    <a:pt x="61859" y="102171"/>
                  </a:lnTo>
                  <a:close/>
                </a:path>
                <a:path w="161925" h="134620">
                  <a:moveTo>
                    <a:pt x="111950" y="29781"/>
                  </a:moveTo>
                  <a:lnTo>
                    <a:pt x="60477" y="79451"/>
                  </a:lnTo>
                  <a:lnTo>
                    <a:pt x="105116" y="79451"/>
                  </a:lnTo>
                  <a:lnTo>
                    <a:pt x="161671" y="49745"/>
                  </a:lnTo>
                  <a:lnTo>
                    <a:pt x="161671" y="49174"/>
                  </a:lnTo>
                  <a:lnTo>
                    <a:pt x="111950" y="49174"/>
                  </a:lnTo>
                  <a:lnTo>
                    <a:pt x="111950" y="29781"/>
                  </a:lnTo>
                  <a:close/>
                </a:path>
                <a:path w="161925" h="134620">
                  <a:moveTo>
                    <a:pt x="161671" y="0"/>
                  </a:moveTo>
                  <a:lnTo>
                    <a:pt x="111950" y="49174"/>
                  </a:lnTo>
                  <a:lnTo>
                    <a:pt x="161671" y="49174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6D592B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3" name="object 70"/>
            <p:cNvSpPr/>
            <p:nvPr/>
          </p:nvSpPr>
          <p:spPr>
            <a:xfrm>
              <a:off x="6530347" y="288494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568" y="0"/>
                  </a:moveTo>
                  <a:lnTo>
                    <a:pt x="0" y="1638"/>
                  </a:lnTo>
                  <a:lnTo>
                    <a:pt x="0" y="6540"/>
                  </a:lnTo>
                  <a:lnTo>
                    <a:pt x="3568" y="433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07000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4" name="object 71"/>
            <p:cNvSpPr/>
            <p:nvPr/>
          </p:nvSpPr>
          <p:spPr>
            <a:xfrm>
              <a:off x="6472229" y="291525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632" y="0"/>
                  </a:moveTo>
                  <a:lnTo>
                    <a:pt x="0" y="1587"/>
                  </a:lnTo>
                  <a:lnTo>
                    <a:pt x="0" y="6515"/>
                  </a:lnTo>
                  <a:lnTo>
                    <a:pt x="3632" y="4305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07000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5" name="object 72"/>
            <p:cNvSpPr/>
            <p:nvPr/>
          </p:nvSpPr>
          <p:spPr>
            <a:xfrm>
              <a:off x="6479475" y="291148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530" y="0"/>
                  </a:moveTo>
                  <a:lnTo>
                    <a:pt x="0" y="1562"/>
                  </a:lnTo>
                  <a:lnTo>
                    <a:pt x="0" y="6476"/>
                  </a:lnTo>
                  <a:lnTo>
                    <a:pt x="3530" y="4279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07000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6" name="object 73"/>
            <p:cNvSpPr/>
            <p:nvPr/>
          </p:nvSpPr>
          <p:spPr>
            <a:xfrm>
              <a:off x="6423774" y="294061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581" y="0"/>
                  </a:moveTo>
                  <a:lnTo>
                    <a:pt x="0" y="1663"/>
                  </a:lnTo>
                  <a:lnTo>
                    <a:pt x="0" y="6489"/>
                  </a:lnTo>
                  <a:lnTo>
                    <a:pt x="3581" y="436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767777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7" name="object 74"/>
            <p:cNvSpPr/>
            <p:nvPr/>
          </p:nvSpPr>
          <p:spPr>
            <a:xfrm>
              <a:off x="6523128" y="28887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632" y="0"/>
                  </a:moveTo>
                  <a:lnTo>
                    <a:pt x="0" y="2184"/>
                  </a:lnTo>
                  <a:lnTo>
                    <a:pt x="0" y="6515"/>
                  </a:lnTo>
                  <a:lnTo>
                    <a:pt x="3632" y="4330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07000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8" name="object 75"/>
            <p:cNvSpPr/>
            <p:nvPr/>
          </p:nvSpPr>
          <p:spPr>
            <a:xfrm>
              <a:off x="6430917" y="293684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606" y="0"/>
                  </a:moveTo>
                  <a:lnTo>
                    <a:pt x="0" y="1663"/>
                  </a:lnTo>
                  <a:lnTo>
                    <a:pt x="0" y="6515"/>
                  </a:lnTo>
                  <a:lnTo>
                    <a:pt x="3606" y="4381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07000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79" name="object 76"/>
            <p:cNvSpPr/>
            <p:nvPr/>
          </p:nvSpPr>
          <p:spPr>
            <a:xfrm>
              <a:off x="6423774" y="294061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4">
                  <a:moveTo>
                    <a:pt x="3581" y="0"/>
                  </a:moveTo>
                  <a:lnTo>
                    <a:pt x="0" y="1663"/>
                  </a:lnTo>
                  <a:lnTo>
                    <a:pt x="0" y="6489"/>
                  </a:lnTo>
                  <a:lnTo>
                    <a:pt x="3581" y="436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07000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0" name="object 77"/>
            <p:cNvSpPr/>
            <p:nvPr/>
          </p:nvSpPr>
          <p:spPr>
            <a:xfrm>
              <a:off x="6401591" y="2949832"/>
              <a:ext cx="29845" cy="22225"/>
            </a:xfrm>
            <a:custGeom>
              <a:avLst/>
              <a:gdLst/>
              <a:ahLst/>
              <a:cxnLst/>
              <a:rect l="l" t="t" r="r" b="b"/>
              <a:pathLst>
                <a:path w="29845" h="22225">
                  <a:moveTo>
                    <a:pt x="29324" y="0"/>
                  </a:moveTo>
                  <a:lnTo>
                    <a:pt x="0" y="15163"/>
                  </a:lnTo>
                  <a:lnTo>
                    <a:pt x="0" y="22186"/>
                  </a:lnTo>
                  <a:lnTo>
                    <a:pt x="29324" y="7023"/>
                  </a:lnTo>
                  <a:lnTo>
                    <a:pt x="29324" y="0"/>
                  </a:lnTo>
                  <a:close/>
                </a:path>
              </a:pathLst>
            </a:custGeom>
            <a:solidFill>
              <a:srgbClr val="07000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1" name="object 78"/>
            <p:cNvSpPr/>
            <p:nvPr/>
          </p:nvSpPr>
          <p:spPr>
            <a:xfrm>
              <a:off x="6297407" y="2921201"/>
              <a:ext cx="85090" cy="60960"/>
            </a:xfrm>
            <a:custGeom>
              <a:avLst/>
              <a:gdLst/>
              <a:ahLst/>
              <a:cxnLst/>
              <a:rect l="l" t="t" r="r" b="b"/>
              <a:pathLst>
                <a:path w="85089" h="60959">
                  <a:moveTo>
                    <a:pt x="0" y="0"/>
                  </a:moveTo>
                  <a:lnTo>
                    <a:pt x="0" y="15646"/>
                  </a:lnTo>
                  <a:lnTo>
                    <a:pt x="85013" y="60578"/>
                  </a:lnTo>
                  <a:lnTo>
                    <a:pt x="85013" y="44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8C4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2" name="object 79"/>
            <p:cNvSpPr/>
            <p:nvPr/>
          </p:nvSpPr>
          <p:spPr>
            <a:xfrm>
              <a:off x="6297407" y="2861178"/>
              <a:ext cx="146050" cy="105410"/>
            </a:xfrm>
            <a:custGeom>
              <a:avLst/>
              <a:gdLst/>
              <a:ahLst/>
              <a:cxnLst/>
              <a:rect l="l" t="t" r="r" b="b"/>
              <a:pathLst>
                <a:path w="146050" h="105409">
                  <a:moveTo>
                    <a:pt x="60439" y="0"/>
                  </a:moveTo>
                  <a:lnTo>
                    <a:pt x="0" y="60032"/>
                  </a:lnTo>
                  <a:lnTo>
                    <a:pt x="85013" y="104901"/>
                  </a:lnTo>
                  <a:lnTo>
                    <a:pt x="145503" y="44335"/>
                  </a:lnTo>
                  <a:lnTo>
                    <a:pt x="60439" y="0"/>
                  </a:lnTo>
                  <a:close/>
                </a:path>
              </a:pathLst>
            </a:custGeom>
            <a:solidFill>
              <a:srgbClr val="B5B6B6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3" name="object 80"/>
            <p:cNvSpPr/>
            <p:nvPr/>
          </p:nvSpPr>
          <p:spPr>
            <a:xfrm>
              <a:off x="5241862" y="2609983"/>
              <a:ext cx="254914" cy="24617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4" name="object 81"/>
            <p:cNvSpPr/>
            <p:nvPr/>
          </p:nvSpPr>
          <p:spPr>
            <a:xfrm>
              <a:off x="4330515" y="3018474"/>
              <a:ext cx="241871" cy="23219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5" name="object 82"/>
            <p:cNvSpPr/>
            <p:nvPr/>
          </p:nvSpPr>
          <p:spPr>
            <a:xfrm>
              <a:off x="5164820" y="3550704"/>
              <a:ext cx="376008" cy="19476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6" name="object 83"/>
            <p:cNvSpPr/>
            <p:nvPr/>
          </p:nvSpPr>
          <p:spPr>
            <a:xfrm>
              <a:off x="5778786" y="3528680"/>
              <a:ext cx="331711" cy="22323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7" name="object 84"/>
            <p:cNvSpPr/>
            <p:nvPr/>
          </p:nvSpPr>
          <p:spPr>
            <a:xfrm>
              <a:off x="6166461" y="3107446"/>
              <a:ext cx="374040" cy="198131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8" name="object 85"/>
            <p:cNvSpPr/>
            <p:nvPr/>
          </p:nvSpPr>
          <p:spPr>
            <a:xfrm>
              <a:off x="6404002" y="3207771"/>
              <a:ext cx="155168" cy="8869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89" name="object 86"/>
            <p:cNvSpPr/>
            <p:nvPr/>
          </p:nvSpPr>
          <p:spPr>
            <a:xfrm>
              <a:off x="4608380" y="2742349"/>
              <a:ext cx="352042" cy="19316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0" name="object 87"/>
            <p:cNvSpPr/>
            <p:nvPr/>
          </p:nvSpPr>
          <p:spPr>
            <a:xfrm>
              <a:off x="6130570" y="3411730"/>
              <a:ext cx="292227" cy="28628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1" name="object 88"/>
            <p:cNvSpPr/>
            <p:nvPr/>
          </p:nvSpPr>
          <p:spPr>
            <a:xfrm>
              <a:off x="6774719" y="3213727"/>
              <a:ext cx="454279" cy="23581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2" name="object 89"/>
            <p:cNvSpPr/>
            <p:nvPr/>
          </p:nvSpPr>
          <p:spPr>
            <a:xfrm>
              <a:off x="4148226" y="3443046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4">
                  <a:moveTo>
                    <a:pt x="0" y="0"/>
                  </a:moveTo>
                  <a:lnTo>
                    <a:pt x="366090" y="0"/>
                  </a:lnTo>
                </a:path>
              </a:pathLst>
            </a:custGeom>
            <a:ln w="23469">
              <a:solidFill>
                <a:srgbClr val="C18A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3" name="object 90"/>
            <p:cNvSpPr/>
            <p:nvPr/>
          </p:nvSpPr>
          <p:spPr>
            <a:xfrm>
              <a:off x="4283051" y="3322846"/>
              <a:ext cx="186690" cy="38100"/>
            </a:xfrm>
            <a:custGeom>
              <a:avLst/>
              <a:gdLst/>
              <a:ahLst/>
              <a:cxnLst/>
              <a:rect l="l" t="t" r="r" b="b"/>
              <a:pathLst>
                <a:path w="186689" h="38100">
                  <a:moveTo>
                    <a:pt x="0" y="0"/>
                  </a:moveTo>
                  <a:lnTo>
                    <a:pt x="5194" y="33439"/>
                  </a:lnTo>
                  <a:lnTo>
                    <a:pt x="186410" y="37503"/>
                  </a:lnTo>
                  <a:lnTo>
                    <a:pt x="184340" y="35915"/>
                  </a:lnTo>
                  <a:lnTo>
                    <a:pt x="151917" y="24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48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4" name="object 91"/>
            <p:cNvSpPr/>
            <p:nvPr/>
          </p:nvSpPr>
          <p:spPr>
            <a:xfrm>
              <a:off x="4207343" y="3322839"/>
              <a:ext cx="118110" cy="29845"/>
            </a:xfrm>
            <a:custGeom>
              <a:avLst/>
              <a:gdLst/>
              <a:ahLst/>
              <a:cxnLst/>
              <a:rect l="l" t="t" r="r" b="b"/>
              <a:pathLst>
                <a:path w="118110" h="29845">
                  <a:moveTo>
                    <a:pt x="67398" y="0"/>
                  </a:moveTo>
                  <a:lnTo>
                    <a:pt x="29845" y="8102"/>
                  </a:lnTo>
                  <a:lnTo>
                    <a:pt x="1028" y="28448"/>
                  </a:lnTo>
                  <a:lnTo>
                    <a:pt x="0" y="29349"/>
                  </a:lnTo>
                  <a:lnTo>
                    <a:pt x="117703" y="17170"/>
                  </a:lnTo>
                  <a:lnTo>
                    <a:pt x="116420" y="16256"/>
                  </a:lnTo>
                  <a:lnTo>
                    <a:pt x="113309" y="13741"/>
                  </a:lnTo>
                  <a:lnTo>
                    <a:pt x="107848" y="10312"/>
                  </a:lnTo>
                  <a:lnTo>
                    <a:pt x="104495" y="8432"/>
                  </a:lnTo>
                  <a:lnTo>
                    <a:pt x="100342" y="6832"/>
                  </a:lnTo>
                  <a:lnTo>
                    <a:pt x="95935" y="4978"/>
                  </a:lnTo>
                  <a:lnTo>
                    <a:pt x="91274" y="3429"/>
                  </a:lnTo>
                  <a:lnTo>
                    <a:pt x="85826" y="1854"/>
                  </a:lnTo>
                  <a:lnTo>
                    <a:pt x="80124" y="914"/>
                  </a:lnTo>
                  <a:lnTo>
                    <a:pt x="73901" y="279"/>
                  </a:lnTo>
                  <a:lnTo>
                    <a:pt x="67398" y="0"/>
                  </a:lnTo>
                  <a:close/>
                </a:path>
              </a:pathLst>
            </a:custGeom>
            <a:solidFill>
              <a:srgbClr val="81786E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5" name="object 92"/>
            <p:cNvSpPr/>
            <p:nvPr/>
          </p:nvSpPr>
          <p:spPr>
            <a:xfrm>
              <a:off x="4207343" y="3322839"/>
              <a:ext cx="118110" cy="29845"/>
            </a:xfrm>
            <a:custGeom>
              <a:avLst/>
              <a:gdLst/>
              <a:ahLst/>
              <a:cxnLst/>
              <a:rect l="l" t="t" r="r" b="b"/>
              <a:pathLst>
                <a:path w="118110" h="29845">
                  <a:moveTo>
                    <a:pt x="117703" y="17170"/>
                  </a:moveTo>
                  <a:lnTo>
                    <a:pt x="116420" y="16256"/>
                  </a:lnTo>
                  <a:lnTo>
                    <a:pt x="113309" y="13741"/>
                  </a:lnTo>
                  <a:lnTo>
                    <a:pt x="107848" y="10312"/>
                  </a:lnTo>
                  <a:lnTo>
                    <a:pt x="104495" y="8432"/>
                  </a:lnTo>
                  <a:lnTo>
                    <a:pt x="100342" y="6832"/>
                  </a:lnTo>
                  <a:lnTo>
                    <a:pt x="95935" y="4978"/>
                  </a:lnTo>
                  <a:lnTo>
                    <a:pt x="67398" y="0"/>
                  </a:lnTo>
                  <a:lnTo>
                    <a:pt x="60413" y="279"/>
                  </a:lnTo>
                  <a:lnTo>
                    <a:pt x="20739" y="12801"/>
                  </a:lnTo>
                  <a:lnTo>
                    <a:pt x="1028" y="28448"/>
                  </a:lnTo>
                  <a:lnTo>
                    <a:pt x="0" y="29349"/>
                  </a:lnTo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6" name="object 93"/>
            <p:cNvSpPr/>
            <p:nvPr/>
          </p:nvSpPr>
          <p:spPr>
            <a:xfrm>
              <a:off x="4206575" y="3341889"/>
              <a:ext cx="118745" cy="100330"/>
            </a:xfrm>
            <a:custGeom>
              <a:avLst/>
              <a:gdLst/>
              <a:ahLst/>
              <a:cxnLst/>
              <a:rect l="l" t="t" r="r" b="b"/>
              <a:pathLst>
                <a:path w="118744" h="100329">
                  <a:moveTo>
                    <a:pt x="118224" y="0"/>
                  </a:moveTo>
                  <a:lnTo>
                    <a:pt x="0" y="11887"/>
                  </a:lnTo>
                  <a:lnTo>
                    <a:pt x="0" y="94754"/>
                  </a:lnTo>
                  <a:lnTo>
                    <a:pt x="118224" y="99745"/>
                  </a:lnTo>
                  <a:lnTo>
                    <a:pt x="118224" y="0"/>
                  </a:lnTo>
                  <a:close/>
                </a:path>
              </a:pathLst>
            </a:custGeom>
            <a:solidFill>
              <a:srgbClr val="D0D0D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7" name="object 94"/>
            <p:cNvSpPr/>
            <p:nvPr/>
          </p:nvSpPr>
          <p:spPr>
            <a:xfrm>
              <a:off x="4200631" y="3381576"/>
              <a:ext cx="124460" cy="67310"/>
            </a:xfrm>
            <a:custGeom>
              <a:avLst/>
              <a:gdLst/>
              <a:ahLst/>
              <a:cxnLst/>
              <a:rect l="l" t="t" r="r" b="b"/>
              <a:pathLst>
                <a:path w="124460" h="67309">
                  <a:moveTo>
                    <a:pt x="124167" y="0"/>
                  </a:moveTo>
                  <a:lnTo>
                    <a:pt x="0" y="5676"/>
                  </a:lnTo>
                  <a:lnTo>
                    <a:pt x="0" y="60058"/>
                  </a:lnTo>
                  <a:lnTo>
                    <a:pt x="124167" y="66916"/>
                  </a:lnTo>
                  <a:lnTo>
                    <a:pt x="124167" y="0"/>
                  </a:lnTo>
                  <a:close/>
                </a:path>
              </a:pathLst>
            </a:custGeom>
            <a:solidFill>
              <a:srgbClr val="ABA9AA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8" name="object 95"/>
            <p:cNvSpPr/>
            <p:nvPr/>
          </p:nvSpPr>
          <p:spPr>
            <a:xfrm>
              <a:off x="4324799" y="3341889"/>
              <a:ext cx="145415" cy="100330"/>
            </a:xfrm>
            <a:custGeom>
              <a:avLst/>
              <a:gdLst/>
              <a:ahLst/>
              <a:cxnLst/>
              <a:rect l="l" t="t" r="r" b="b"/>
              <a:pathLst>
                <a:path w="145414" h="100329">
                  <a:moveTo>
                    <a:pt x="0" y="0"/>
                  </a:moveTo>
                  <a:lnTo>
                    <a:pt x="0" y="99745"/>
                  </a:lnTo>
                  <a:lnTo>
                    <a:pt x="144919" y="94119"/>
                  </a:lnTo>
                  <a:lnTo>
                    <a:pt x="144919" y="20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99" name="object 96"/>
            <p:cNvSpPr/>
            <p:nvPr/>
          </p:nvSpPr>
          <p:spPr>
            <a:xfrm>
              <a:off x="4231444" y="3362536"/>
              <a:ext cx="111125" cy="0"/>
            </a:xfrm>
            <a:custGeom>
              <a:avLst/>
              <a:gdLst/>
              <a:ahLst/>
              <a:cxnLst/>
              <a:rect l="l" t="t" r="r" b="b"/>
              <a:pathLst>
                <a:path w="111125">
                  <a:moveTo>
                    <a:pt x="0" y="0"/>
                  </a:moveTo>
                  <a:lnTo>
                    <a:pt x="110713" y="0"/>
                  </a:lnTo>
                </a:path>
              </a:pathLst>
            </a:custGeom>
            <a:ln w="23121">
              <a:solidFill>
                <a:srgbClr val="10203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0" name="object 97"/>
            <p:cNvSpPr/>
            <p:nvPr/>
          </p:nvSpPr>
          <p:spPr>
            <a:xfrm>
              <a:off x="4332315" y="3351907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5">
                  <a:moveTo>
                    <a:pt x="0" y="16268"/>
                  </a:moveTo>
                  <a:lnTo>
                    <a:pt x="9842" y="16878"/>
                  </a:lnTo>
                  <a:lnTo>
                    <a:pt x="9842" y="1257"/>
                  </a:lnTo>
                  <a:lnTo>
                    <a:pt x="0" y="0"/>
                  </a:lnTo>
                  <a:lnTo>
                    <a:pt x="0" y="16268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1" name="object 98"/>
            <p:cNvSpPr/>
            <p:nvPr/>
          </p:nvSpPr>
          <p:spPr>
            <a:xfrm>
              <a:off x="4352531" y="3354067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5">
                  <a:moveTo>
                    <a:pt x="0" y="0"/>
                  </a:moveTo>
                  <a:lnTo>
                    <a:pt x="0" y="15659"/>
                  </a:lnTo>
                  <a:lnTo>
                    <a:pt x="9601" y="16586"/>
                  </a:lnTo>
                  <a:lnTo>
                    <a:pt x="9601" y="1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036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2" name="object 99"/>
            <p:cNvSpPr/>
            <p:nvPr/>
          </p:nvSpPr>
          <p:spPr>
            <a:xfrm>
              <a:off x="4352531" y="3354067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5">
                  <a:moveTo>
                    <a:pt x="0" y="15659"/>
                  </a:moveTo>
                  <a:lnTo>
                    <a:pt x="9601" y="16586"/>
                  </a:lnTo>
                  <a:lnTo>
                    <a:pt x="9601" y="1282"/>
                  </a:lnTo>
                  <a:lnTo>
                    <a:pt x="0" y="0"/>
                  </a:lnTo>
                  <a:lnTo>
                    <a:pt x="0" y="15659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3" name="object 100"/>
            <p:cNvSpPr/>
            <p:nvPr/>
          </p:nvSpPr>
          <p:spPr>
            <a:xfrm>
              <a:off x="4371196" y="3356277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09">
                  <a:moveTo>
                    <a:pt x="0" y="7981"/>
                  </a:moveTo>
                  <a:lnTo>
                    <a:pt x="9334" y="7981"/>
                  </a:lnTo>
                </a:path>
              </a:pathLst>
            </a:custGeom>
            <a:ln w="17233">
              <a:solidFill>
                <a:srgbClr val="10203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4" name="object 101"/>
            <p:cNvSpPr/>
            <p:nvPr/>
          </p:nvSpPr>
          <p:spPr>
            <a:xfrm>
              <a:off x="4371196" y="3356278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09">
                  <a:moveTo>
                    <a:pt x="0" y="14985"/>
                  </a:moveTo>
                  <a:lnTo>
                    <a:pt x="9334" y="15963"/>
                  </a:lnTo>
                  <a:lnTo>
                    <a:pt x="9334" y="1257"/>
                  </a:lnTo>
                  <a:lnTo>
                    <a:pt x="0" y="0"/>
                  </a:lnTo>
                  <a:lnTo>
                    <a:pt x="0" y="14985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5" name="object 102"/>
            <p:cNvSpPr/>
            <p:nvPr/>
          </p:nvSpPr>
          <p:spPr>
            <a:xfrm>
              <a:off x="4389104" y="3358462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0" y="7670"/>
                  </a:moveTo>
                  <a:lnTo>
                    <a:pt x="9055" y="7670"/>
                  </a:lnTo>
                </a:path>
              </a:pathLst>
            </a:custGeom>
            <a:ln w="16611">
              <a:solidFill>
                <a:srgbClr val="10203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6" name="object 103"/>
            <p:cNvSpPr/>
            <p:nvPr/>
          </p:nvSpPr>
          <p:spPr>
            <a:xfrm>
              <a:off x="4389104" y="3358462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0" y="14389"/>
                  </a:moveTo>
                  <a:lnTo>
                    <a:pt x="9055" y="15341"/>
                  </a:lnTo>
                  <a:lnTo>
                    <a:pt x="9055" y="1244"/>
                  </a:lnTo>
                  <a:lnTo>
                    <a:pt x="0" y="0"/>
                  </a:lnTo>
                  <a:lnTo>
                    <a:pt x="0" y="14389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7" name="object 104"/>
            <p:cNvSpPr/>
            <p:nvPr/>
          </p:nvSpPr>
          <p:spPr>
            <a:xfrm>
              <a:off x="4407001" y="336066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0" y="7340"/>
                  </a:moveTo>
                  <a:lnTo>
                    <a:pt x="8788" y="7340"/>
                  </a:lnTo>
                </a:path>
              </a:pathLst>
            </a:custGeom>
            <a:ln w="15951">
              <a:solidFill>
                <a:srgbClr val="10203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8" name="object 105"/>
            <p:cNvSpPr/>
            <p:nvPr/>
          </p:nvSpPr>
          <p:spPr>
            <a:xfrm>
              <a:off x="4407001" y="336066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0" y="13766"/>
                  </a:moveTo>
                  <a:lnTo>
                    <a:pt x="8788" y="14681"/>
                  </a:lnTo>
                  <a:lnTo>
                    <a:pt x="8788" y="1244"/>
                  </a:lnTo>
                  <a:lnTo>
                    <a:pt x="0" y="0"/>
                  </a:lnTo>
                  <a:lnTo>
                    <a:pt x="0" y="13766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09" name="object 106"/>
            <p:cNvSpPr/>
            <p:nvPr/>
          </p:nvSpPr>
          <p:spPr>
            <a:xfrm>
              <a:off x="4424091" y="3362824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4">
                  <a:moveTo>
                    <a:pt x="0" y="0"/>
                  </a:moveTo>
                  <a:lnTo>
                    <a:pt x="0" y="13500"/>
                  </a:lnTo>
                  <a:lnTo>
                    <a:pt x="8813" y="14084"/>
                  </a:lnTo>
                  <a:lnTo>
                    <a:pt x="8813" y="1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036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0" name="object 107"/>
            <p:cNvSpPr/>
            <p:nvPr/>
          </p:nvSpPr>
          <p:spPr>
            <a:xfrm>
              <a:off x="4424091" y="3362824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4">
                  <a:moveTo>
                    <a:pt x="0" y="13500"/>
                  </a:moveTo>
                  <a:lnTo>
                    <a:pt x="8813" y="14084"/>
                  </a:lnTo>
                  <a:lnTo>
                    <a:pt x="8813" y="1282"/>
                  </a:lnTo>
                  <a:lnTo>
                    <a:pt x="0" y="0"/>
                  </a:lnTo>
                  <a:lnTo>
                    <a:pt x="0" y="13500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1" name="object 108"/>
            <p:cNvSpPr/>
            <p:nvPr/>
          </p:nvSpPr>
          <p:spPr>
            <a:xfrm>
              <a:off x="4440437" y="3365023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801"/>
                  </a:lnTo>
                  <a:lnTo>
                    <a:pt x="8534" y="13462"/>
                  </a:lnTo>
                  <a:lnTo>
                    <a:pt x="8534" y="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036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2" name="object 109"/>
            <p:cNvSpPr/>
            <p:nvPr/>
          </p:nvSpPr>
          <p:spPr>
            <a:xfrm>
              <a:off x="4440437" y="3365023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12801"/>
                  </a:moveTo>
                  <a:lnTo>
                    <a:pt x="8534" y="13462"/>
                  </a:lnTo>
                  <a:lnTo>
                    <a:pt x="8534" y="1295"/>
                  </a:lnTo>
                  <a:lnTo>
                    <a:pt x="0" y="0"/>
                  </a:lnTo>
                  <a:lnTo>
                    <a:pt x="0" y="12801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3" name="object 110"/>
            <p:cNvSpPr/>
            <p:nvPr/>
          </p:nvSpPr>
          <p:spPr>
            <a:xfrm>
              <a:off x="4455990" y="336755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6248"/>
                  </a:moveTo>
                  <a:lnTo>
                    <a:pt x="8280" y="6248"/>
                  </a:lnTo>
                </a:path>
              </a:pathLst>
            </a:custGeom>
            <a:ln w="13766">
              <a:solidFill>
                <a:srgbClr val="10203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4" name="object 111"/>
            <p:cNvSpPr/>
            <p:nvPr/>
          </p:nvSpPr>
          <p:spPr>
            <a:xfrm>
              <a:off x="4455990" y="336755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11861"/>
                  </a:moveTo>
                  <a:lnTo>
                    <a:pt x="8280" y="12496"/>
                  </a:lnTo>
                  <a:lnTo>
                    <a:pt x="8280" y="927"/>
                  </a:lnTo>
                  <a:lnTo>
                    <a:pt x="0" y="0"/>
                  </a:lnTo>
                  <a:lnTo>
                    <a:pt x="0" y="11861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5" name="object 112"/>
            <p:cNvSpPr/>
            <p:nvPr/>
          </p:nvSpPr>
          <p:spPr>
            <a:xfrm>
              <a:off x="4204250" y="3338784"/>
              <a:ext cx="120650" cy="16510"/>
            </a:xfrm>
            <a:custGeom>
              <a:avLst/>
              <a:gdLst/>
              <a:ahLst/>
              <a:cxnLst/>
              <a:rect l="l" t="t" r="r" b="b"/>
              <a:pathLst>
                <a:path w="120650" h="16509">
                  <a:moveTo>
                    <a:pt x="120548" y="0"/>
                  </a:moveTo>
                  <a:lnTo>
                    <a:pt x="0" y="13411"/>
                  </a:lnTo>
                  <a:lnTo>
                    <a:pt x="0" y="16243"/>
                  </a:lnTo>
                  <a:lnTo>
                    <a:pt x="120548" y="3111"/>
                  </a:lnTo>
                  <a:lnTo>
                    <a:pt x="120548" y="0"/>
                  </a:lnTo>
                  <a:close/>
                </a:path>
              </a:pathLst>
            </a:custGeom>
            <a:solidFill>
              <a:srgbClr val="6A696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6" name="object 113"/>
            <p:cNvSpPr/>
            <p:nvPr/>
          </p:nvSpPr>
          <p:spPr>
            <a:xfrm>
              <a:off x="4324799" y="3338784"/>
              <a:ext cx="148590" cy="24765"/>
            </a:xfrm>
            <a:custGeom>
              <a:avLst/>
              <a:gdLst/>
              <a:ahLst/>
              <a:cxnLst/>
              <a:rect l="l" t="t" r="r" b="b"/>
              <a:pathLst>
                <a:path w="148589" h="24765">
                  <a:moveTo>
                    <a:pt x="0" y="0"/>
                  </a:moveTo>
                  <a:lnTo>
                    <a:pt x="0" y="3111"/>
                  </a:lnTo>
                  <a:lnTo>
                    <a:pt x="148043" y="24714"/>
                  </a:lnTo>
                  <a:lnTo>
                    <a:pt x="148043" y="21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6175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7" name="object 114"/>
            <p:cNvSpPr/>
            <p:nvPr/>
          </p:nvSpPr>
          <p:spPr>
            <a:xfrm>
              <a:off x="4307172" y="3351610"/>
              <a:ext cx="10160" cy="17780"/>
            </a:xfrm>
            <a:custGeom>
              <a:avLst/>
              <a:gdLst/>
              <a:ahLst/>
              <a:cxnLst/>
              <a:rect l="l" t="t" r="r" b="b"/>
              <a:pathLst>
                <a:path w="10160" h="17779">
                  <a:moveTo>
                    <a:pt x="9588" y="16230"/>
                  </a:moveTo>
                  <a:lnTo>
                    <a:pt x="0" y="17170"/>
                  </a:lnTo>
                  <a:lnTo>
                    <a:pt x="0" y="1206"/>
                  </a:lnTo>
                  <a:lnTo>
                    <a:pt x="9588" y="0"/>
                  </a:lnTo>
                  <a:lnTo>
                    <a:pt x="9588" y="16230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8" name="object 115"/>
            <p:cNvSpPr/>
            <p:nvPr/>
          </p:nvSpPr>
          <p:spPr>
            <a:xfrm>
              <a:off x="4288247" y="3353472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5">
                  <a:moveTo>
                    <a:pt x="9601" y="15633"/>
                  </a:moveTo>
                  <a:lnTo>
                    <a:pt x="0" y="16586"/>
                  </a:lnTo>
                  <a:lnTo>
                    <a:pt x="0" y="952"/>
                  </a:lnTo>
                  <a:lnTo>
                    <a:pt x="9601" y="0"/>
                  </a:lnTo>
                  <a:lnTo>
                    <a:pt x="9601" y="15633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19" name="object 116"/>
            <p:cNvSpPr/>
            <p:nvPr/>
          </p:nvSpPr>
          <p:spPr>
            <a:xfrm>
              <a:off x="4269315" y="3355030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09">
                  <a:moveTo>
                    <a:pt x="9334" y="15328"/>
                  </a:moveTo>
                  <a:lnTo>
                    <a:pt x="0" y="16230"/>
                  </a:lnTo>
                  <a:lnTo>
                    <a:pt x="0" y="952"/>
                  </a:lnTo>
                  <a:lnTo>
                    <a:pt x="9334" y="0"/>
                  </a:lnTo>
                  <a:lnTo>
                    <a:pt x="9334" y="15328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0" name="object 117"/>
            <p:cNvSpPr/>
            <p:nvPr/>
          </p:nvSpPr>
          <p:spPr>
            <a:xfrm>
              <a:off x="4250402" y="3356868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9309" y="14719"/>
                  </a:moveTo>
                  <a:lnTo>
                    <a:pt x="0" y="15671"/>
                  </a:lnTo>
                  <a:lnTo>
                    <a:pt x="0" y="977"/>
                  </a:lnTo>
                  <a:lnTo>
                    <a:pt x="9309" y="0"/>
                  </a:lnTo>
                  <a:lnTo>
                    <a:pt x="9309" y="14719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1" name="object 118"/>
            <p:cNvSpPr/>
            <p:nvPr/>
          </p:nvSpPr>
          <p:spPr>
            <a:xfrm>
              <a:off x="4231444" y="3358462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9105" y="14389"/>
                  </a:moveTo>
                  <a:lnTo>
                    <a:pt x="0" y="14998"/>
                  </a:lnTo>
                  <a:lnTo>
                    <a:pt x="0" y="939"/>
                  </a:lnTo>
                  <a:lnTo>
                    <a:pt x="9105" y="0"/>
                  </a:lnTo>
                  <a:lnTo>
                    <a:pt x="9105" y="14389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2" name="object 119"/>
            <p:cNvSpPr/>
            <p:nvPr/>
          </p:nvSpPr>
          <p:spPr>
            <a:xfrm>
              <a:off x="4212290" y="3360350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0" y="7194"/>
                  </a:moveTo>
                  <a:lnTo>
                    <a:pt x="9309" y="7194"/>
                  </a:lnTo>
                </a:path>
              </a:pathLst>
            </a:custGeom>
            <a:ln w="15659">
              <a:solidFill>
                <a:srgbClr val="102036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3" name="object 120"/>
            <p:cNvSpPr/>
            <p:nvPr/>
          </p:nvSpPr>
          <p:spPr>
            <a:xfrm>
              <a:off x="4212290" y="3360350"/>
              <a:ext cx="9525" cy="14604"/>
            </a:xfrm>
            <a:custGeom>
              <a:avLst/>
              <a:gdLst/>
              <a:ahLst/>
              <a:cxnLst/>
              <a:rect l="l" t="t" r="r" b="b"/>
              <a:pathLst>
                <a:path w="9525" h="14604">
                  <a:moveTo>
                    <a:pt x="9309" y="13779"/>
                  </a:moveTo>
                  <a:lnTo>
                    <a:pt x="0" y="14389"/>
                  </a:lnTo>
                  <a:lnTo>
                    <a:pt x="0" y="939"/>
                  </a:lnTo>
                  <a:lnTo>
                    <a:pt x="9309" y="0"/>
                  </a:lnTo>
                  <a:lnTo>
                    <a:pt x="9309" y="13779"/>
                  </a:lnTo>
                  <a:close/>
                </a:path>
              </a:pathLst>
            </a:custGeom>
            <a:ln w="3175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4" name="object 121"/>
            <p:cNvSpPr/>
            <p:nvPr/>
          </p:nvSpPr>
          <p:spPr>
            <a:xfrm>
              <a:off x="4346841" y="3411942"/>
              <a:ext cx="20955" cy="34925"/>
            </a:xfrm>
            <a:custGeom>
              <a:avLst/>
              <a:gdLst/>
              <a:ahLst/>
              <a:cxnLst/>
              <a:rect l="l" t="t" r="r" b="b"/>
              <a:pathLst>
                <a:path w="20955" h="34925">
                  <a:moveTo>
                    <a:pt x="20485" y="0"/>
                  </a:moveTo>
                  <a:lnTo>
                    <a:pt x="0" y="0"/>
                  </a:lnTo>
                  <a:lnTo>
                    <a:pt x="0" y="34391"/>
                  </a:lnTo>
                  <a:lnTo>
                    <a:pt x="20485" y="32854"/>
                  </a:lnTo>
                  <a:lnTo>
                    <a:pt x="20485" y="0"/>
                  </a:lnTo>
                  <a:close/>
                </a:path>
              </a:pathLst>
            </a:custGeom>
            <a:solidFill>
              <a:srgbClr val="30639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5" name="object 122"/>
            <p:cNvSpPr/>
            <p:nvPr/>
          </p:nvSpPr>
          <p:spPr>
            <a:xfrm>
              <a:off x="4346841" y="3411942"/>
              <a:ext cx="20955" cy="34925"/>
            </a:xfrm>
            <a:custGeom>
              <a:avLst/>
              <a:gdLst/>
              <a:ahLst/>
              <a:cxnLst/>
              <a:rect l="l" t="t" r="r" b="b"/>
              <a:pathLst>
                <a:path w="20955" h="34925">
                  <a:moveTo>
                    <a:pt x="20485" y="32854"/>
                  </a:moveTo>
                  <a:lnTo>
                    <a:pt x="0" y="34391"/>
                  </a:lnTo>
                  <a:lnTo>
                    <a:pt x="0" y="0"/>
                  </a:lnTo>
                  <a:lnTo>
                    <a:pt x="20485" y="0"/>
                  </a:lnTo>
                  <a:lnTo>
                    <a:pt x="20485" y="32854"/>
                  </a:lnTo>
                  <a:close/>
                </a:path>
              </a:pathLst>
            </a:custGeom>
            <a:ln w="3175">
              <a:solidFill>
                <a:srgbClr val="6A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6" name="object 123"/>
            <p:cNvSpPr/>
            <p:nvPr/>
          </p:nvSpPr>
          <p:spPr>
            <a:xfrm>
              <a:off x="4247820" y="3412269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90">
                  <a:moveTo>
                    <a:pt x="32118" y="0"/>
                  </a:moveTo>
                  <a:lnTo>
                    <a:pt x="0" y="0"/>
                  </a:lnTo>
                  <a:lnTo>
                    <a:pt x="0" y="31889"/>
                  </a:lnTo>
                  <a:lnTo>
                    <a:pt x="32118" y="33731"/>
                  </a:lnTo>
                  <a:lnTo>
                    <a:pt x="32118" y="0"/>
                  </a:lnTo>
                  <a:close/>
                </a:path>
              </a:pathLst>
            </a:custGeom>
            <a:solidFill>
              <a:srgbClr val="30639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7" name="object 124"/>
            <p:cNvSpPr/>
            <p:nvPr/>
          </p:nvSpPr>
          <p:spPr>
            <a:xfrm>
              <a:off x="4247820" y="3412269"/>
              <a:ext cx="32384" cy="34290"/>
            </a:xfrm>
            <a:custGeom>
              <a:avLst/>
              <a:gdLst/>
              <a:ahLst/>
              <a:cxnLst/>
              <a:rect l="l" t="t" r="r" b="b"/>
              <a:pathLst>
                <a:path w="32385" h="34290">
                  <a:moveTo>
                    <a:pt x="32118" y="33731"/>
                  </a:moveTo>
                  <a:lnTo>
                    <a:pt x="0" y="31889"/>
                  </a:lnTo>
                  <a:lnTo>
                    <a:pt x="0" y="0"/>
                  </a:lnTo>
                  <a:lnTo>
                    <a:pt x="32118" y="0"/>
                  </a:lnTo>
                  <a:lnTo>
                    <a:pt x="32118" y="33731"/>
                  </a:lnTo>
                  <a:close/>
                </a:path>
              </a:pathLst>
            </a:custGeom>
            <a:ln w="3175">
              <a:solidFill>
                <a:srgbClr val="6A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8" name="object 125"/>
            <p:cNvSpPr/>
            <p:nvPr/>
          </p:nvSpPr>
          <p:spPr>
            <a:xfrm>
              <a:off x="4404396" y="342663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4771" y="0"/>
                  </a:lnTo>
                </a:path>
              </a:pathLst>
            </a:custGeom>
            <a:ln w="31267">
              <a:solidFill>
                <a:srgbClr val="30639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29" name="object 126"/>
            <p:cNvSpPr/>
            <p:nvPr/>
          </p:nvSpPr>
          <p:spPr>
            <a:xfrm>
              <a:off x="4404397" y="3411633"/>
              <a:ext cx="15240" cy="30480"/>
            </a:xfrm>
            <a:custGeom>
              <a:avLst/>
              <a:gdLst/>
              <a:ahLst/>
              <a:cxnLst/>
              <a:rect l="l" t="t" r="r" b="b"/>
              <a:pathLst>
                <a:path w="15239" h="30479">
                  <a:moveTo>
                    <a:pt x="14770" y="29095"/>
                  </a:moveTo>
                  <a:lnTo>
                    <a:pt x="0" y="29997"/>
                  </a:lnTo>
                  <a:lnTo>
                    <a:pt x="0" y="0"/>
                  </a:lnTo>
                  <a:lnTo>
                    <a:pt x="14770" y="0"/>
                  </a:lnTo>
                  <a:lnTo>
                    <a:pt x="14770" y="29095"/>
                  </a:lnTo>
                  <a:close/>
                </a:path>
              </a:pathLst>
            </a:custGeom>
            <a:ln w="3175">
              <a:solidFill>
                <a:srgbClr val="6A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0" name="object 127"/>
            <p:cNvSpPr/>
            <p:nvPr/>
          </p:nvSpPr>
          <p:spPr>
            <a:xfrm>
              <a:off x="4247817" y="3411949"/>
              <a:ext cx="5080" cy="33020"/>
            </a:xfrm>
            <a:custGeom>
              <a:avLst/>
              <a:gdLst/>
              <a:ahLst/>
              <a:cxnLst/>
              <a:rect l="l" t="t" r="r" b="b"/>
              <a:pathLst>
                <a:path w="5080" h="33020">
                  <a:moveTo>
                    <a:pt x="0" y="16255"/>
                  </a:moveTo>
                  <a:lnTo>
                    <a:pt x="4927" y="16255"/>
                  </a:lnTo>
                </a:path>
              </a:pathLst>
            </a:custGeom>
            <a:ln w="33782">
              <a:solidFill>
                <a:srgbClr val="79797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1" name="object 128"/>
            <p:cNvSpPr/>
            <p:nvPr/>
          </p:nvSpPr>
          <p:spPr>
            <a:xfrm>
              <a:off x="4252735" y="3411949"/>
              <a:ext cx="27305" cy="34290"/>
            </a:xfrm>
            <a:custGeom>
              <a:avLst/>
              <a:gdLst/>
              <a:ahLst/>
              <a:cxnLst/>
              <a:rect l="l" t="t" r="r" b="b"/>
              <a:pathLst>
                <a:path w="27305" h="34290">
                  <a:moveTo>
                    <a:pt x="0" y="0"/>
                  </a:moveTo>
                  <a:lnTo>
                    <a:pt x="0" y="32511"/>
                  </a:lnTo>
                  <a:lnTo>
                    <a:pt x="27203" y="34048"/>
                  </a:lnTo>
                  <a:lnTo>
                    <a:pt x="27203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639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2" name="object 129"/>
            <p:cNvSpPr/>
            <p:nvPr/>
          </p:nvSpPr>
          <p:spPr>
            <a:xfrm>
              <a:off x="4252735" y="3411949"/>
              <a:ext cx="27305" cy="34290"/>
            </a:xfrm>
            <a:custGeom>
              <a:avLst/>
              <a:gdLst/>
              <a:ahLst/>
              <a:cxnLst/>
              <a:rect l="l" t="t" r="r" b="b"/>
              <a:pathLst>
                <a:path w="27305" h="34290">
                  <a:moveTo>
                    <a:pt x="27203" y="317"/>
                  </a:moveTo>
                  <a:lnTo>
                    <a:pt x="0" y="0"/>
                  </a:lnTo>
                  <a:lnTo>
                    <a:pt x="0" y="32511"/>
                  </a:lnTo>
                  <a:lnTo>
                    <a:pt x="27203" y="34048"/>
                  </a:lnTo>
                  <a:lnTo>
                    <a:pt x="27203" y="317"/>
                  </a:lnTo>
                  <a:close/>
                </a:path>
              </a:pathLst>
            </a:custGeom>
            <a:ln w="3175">
              <a:solidFill>
                <a:srgbClr val="6A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3" name="object 130"/>
            <p:cNvSpPr/>
            <p:nvPr/>
          </p:nvSpPr>
          <p:spPr>
            <a:xfrm>
              <a:off x="4324799" y="3381576"/>
              <a:ext cx="147955" cy="67310"/>
            </a:xfrm>
            <a:custGeom>
              <a:avLst/>
              <a:gdLst/>
              <a:ahLst/>
              <a:cxnLst/>
              <a:rect l="l" t="t" r="r" b="b"/>
              <a:pathLst>
                <a:path w="147955" h="67309">
                  <a:moveTo>
                    <a:pt x="0" y="0"/>
                  </a:moveTo>
                  <a:lnTo>
                    <a:pt x="0" y="66916"/>
                  </a:lnTo>
                  <a:lnTo>
                    <a:pt x="147510" y="54102"/>
                  </a:lnTo>
                  <a:lnTo>
                    <a:pt x="147510" y="8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8B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4" name="object 131"/>
            <p:cNvSpPr/>
            <p:nvPr/>
          </p:nvSpPr>
          <p:spPr>
            <a:xfrm>
              <a:off x="4364461" y="3411630"/>
              <a:ext cx="3175" cy="33655"/>
            </a:xfrm>
            <a:custGeom>
              <a:avLst/>
              <a:gdLst/>
              <a:ahLst/>
              <a:cxnLst/>
              <a:rect l="l" t="t" r="r" b="b"/>
              <a:pathLst>
                <a:path w="3175" h="33654">
                  <a:moveTo>
                    <a:pt x="0" y="16738"/>
                  </a:moveTo>
                  <a:lnTo>
                    <a:pt x="2870" y="16738"/>
                  </a:lnTo>
                </a:path>
              </a:pathLst>
            </a:custGeom>
            <a:ln w="34747">
              <a:solidFill>
                <a:srgbClr val="A7A7A8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5" name="object 132"/>
            <p:cNvSpPr/>
            <p:nvPr/>
          </p:nvSpPr>
          <p:spPr>
            <a:xfrm>
              <a:off x="4416565" y="3411639"/>
              <a:ext cx="3175" cy="29209"/>
            </a:xfrm>
            <a:custGeom>
              <a:avLst/>
              <a:gdLst/>
              <a:ahLst/>
              <a:cxnLst/>
              <a:rect l="l" t="t" r="r" b="b"/>
              <a:pathLst>
                <a:path w="3175" h="29209">
                  <a:moveTo>
                    <a:pt x="0" y="14547"/>
                  </a:moveTo>
                  <a:lnTo>
                    <a:pt x="2603" y="14547"/>
                  </a:lnTo>
                </a:path>
              </a:pathLst>
            </a:custGeom>
            <a:ln w="30365">
              <a:solidFill>
                <a:srgbClr val="A7A7A8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6" name="object 133"/>
            <p:cNvSpPr/>
            <p:nvPr/>
          </p:nvSpPr>
          <p:spPr>
            <a:xfrm>
              <a:off x="4458577" y="3410991"/>
              <a:ext cx="2540" cy="27305"/>
            </a:xfrm>
            <a:custGeom>
              <a:avLst/>
              <a:gdLst/>
              <a:ahLst/>
              <a:cxnLst/>
              <a:rect l="l" t="t" r="r" b="b"/>
              <a:pathLst>
                <a:path w="2539" h="27304">
                  <a:moveTo>
                    <a:pt x="0" y="26911"/>
                  </a:moveTo>
                  <a:lnTo>
                    <a:pt x="2095" y="26911"/>
                  </a:lnTo>
                  <a:lnTo>
                    <a:pt x="2095" y="0"/>
                  </a:lnTo>
                  <a:lnTo>
                    <a:pt x="0" y="0"/>
                  </a:lnTo>
                  <a:lnTo>
                    <a:pt x="0" y="26911"/>
                  </a:lnTo>
                  <a:close/>
                </a:path>
              </a:pathLst>
            </a:custGeom>
            <a:solidFill>
              <a:srgbClr val="A7A7A8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7" name="object 134"/>
            <p:cNvSpPr/>
            <p:nvPr/>
          </p:nvSpPr>
          <p:spPr>
            <a:xfrm>
              <a:off x="4346837" y="3411639"/>
              <a:ext cx="17780" cy="34925"/>
            </a:xfrm>
            <a:custGeom>
              <a:avLst/>
              <a:gdLst/>
              <a:ahLst/>
              <a:cxnLst/>
              <a:rect l="l" t="t" r="r" b="b"/>
              <a:pathLst>
                <a:path w="17780" h="34925">
                  <a:moveTo>
                    <a:pt x="0" y="17348"/>
                  </a:moveTo>
                  <a:lnTo>
                    <a:pt x="17627" y="17348"/>
                  </a:lnTo>
                </a:path>
              </a:pathLst>
            </a:custGeom>
            <a:ln w="35966">
              <a:solidFill>
                <a:srgbClr val="30639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8" name="object 135"/>
            <p:cNvSpPr/>
            <p:nvPr/>
          </p:nvSpPr>
          <p:spPr>
            <a:xfrm>
              <a:off x="4346837" y="3411639"/>
              <a:ext cx="17780" cy="34925"/>
            </a:xfrm>
            <a:custGeom>
              <a:avLst/>
              <a:gdLst/>
              <a:ahLst/>
              <a:cxnLst/>
              <a:rect l="l" t="t" r="r" b="b"/>
              <a:pathLst>
                <a:path w="17780" h="34925">
                  <a:moveTo>
                    <a:pt x="0" y="304"/>
                  </a:moveTo>
                  <a:lnTo>
                    <a:pt x="0" y="34696"/>
                  </a:lnTo>
                  <a:lnTo>
                    <a:pt x="17627" y="33464"/>
                  </a:lnTo>
                  <a:lnTo>
                    <a:pt x="17627" y="0"/>
                  </a:lnTo>
                  <a:lnTo>
                    <a:pt x="0" y="304"/>
                  </a:lnTo>
                  <a:close/>
                </a:path>
              </a:pathLst>
            </a:custGeom>
            <a:ln w="3175">
              <a:solidFill>
                <a:srgbClr val="6A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39" name="object 136"/>
            <p:cNvSpPr/>
            <p:nvPr/>
          </p:nvSpPr>
          <p:spPr>
            <a:xfrm>
              <a:off x="4404396" y="3411633"/>
              <a:ext cx="12700" cy="30480"/>
            </a:xfrm>
            <a:custGeom>
              <a:avLst/>
              <a:gdLst/>
              <a:ahLst/>
              <a:cxnLst/>
              <a:rect l="l" t="t" r="r" b="b"/>
              <a:pathLst>
                <a:path w="12700" h="30479">
                  <a:moveTo>
                    <a:pt x="0" y="0"/>
                  </a:moveTo>
                  <a:lnTo>
                    <a:pt x="0" y="29997"/>
                  </a:lnTo>
                  <a:lnTo>
                    <a:pt x="12179" y="29095"/>
                  </a:lnTo>
                  <a:lnTo>
                    <a:pt x="12179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6A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0" name="object 137"/>
            <p:cNvSpPr/>
            <p:nvPr/>
          </p:nvSpPr>
          <p:spPr>
            <a:xfrm>
              <a:off x="4448971" y="3410713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40">
                  <a:moveTo>
                    <a:pt x="0" y="27825"/>
                  </a:moveTo>
                  <a:lnTo>
                    <a:pt x="9613" y="27825"/>
                  </a:lnTo>
                  <a:lnTo>
                    <a:pt x="9613" y="0"/>
                  </a:lnTo>
                  <a:lnTo>
                    <a:pt x="0" y="0"/>
                  </a:lnTo>
                  <a:lnTo>
                    <a:pt x="0" y="27825"/>
                  </a:lnTo>
                  <a:close/>
                </a:path>
              </a:pathLst>
            </a:custGeom>
            <a:solidFill>
              <a:srgbClr val="306392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1" name="object 138"/>
            <p:cNvSpPr/>
            <p:nvPr/>
          </p:nvSpPr>
          <p:spPr>
            <a:xfrm>
              <a:off x="4448971" y="3411348"/>
              <a:ext cx="10160" cy="26670"/>
            </a:xfrm>
            <a:custGeom>
              <a:avLst/>
              <a:gdLst/>
              <a:ahLst/>
              <a:cxnLst/>
              <a:rect l="l" t="t" r="r" b="b"/>
              <a:pathLst>
                <a:path w="10160" h="26670">
                  <a:moveTo>
                    <a:pt x="0" y="0"/>
                  </a:moveTo>
                  <a:lnTo>
                    <a:pt x="0" y="26555"/>
                  </a:lnTo>
                  <a:lnTo>
                    <a:pt x="9613" y="25920"/>
                  </a:lnTo>
                  <a:lnTo>
                    <a:pt x="9613" y="2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6A6969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2" name="object 139"/>
            <p:cNvSpPr/>
            <p:nvPr/>
          </p:nvSpPr>
          <p:spPr>
            <a:xfrm>
              <a:off x="5601197" y="2569148"/>
              <a:ext cx="481888" cy="27862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3" name="object 140"/>
            <p:cNvSpPr/>
            <p:nvPr/>
          </p:nvSpPr>
          <p:spPr>
            <a:xfrm>
              <a:off x="6487300" y="223239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4">
                  <a:moveTo>
                    <a:pt x="4991" y="0"/>
                  </a:moveTo>
                  <a:lnTo>
                    <a:pt x="1435" y="0"/>
                  </a:lnTo>
                  <a:lnTo>
                    <a:pt x="0" y="1409"/>
                  </a:lnTo>
                  <a:lnTo>
                    <a:pt x="0" y="4952"/>
                  </a:lnTo>
                  <a:lnTo>
                    <a:pt x="1435" y="6375"/>
                  </a:lnTo>
                  <a:lnTo>
                    <a:pt x="4991" y="6375"/>
                  </a:lnTo>
                  <a:lnTo>
                    <a:pt x="6413" y="4952"/>
                  </a:lnTo>
                  <a:lnTo>
                    <a:pt x="6413" y="1409"/>
                  </a:lnTo>
                  <a:lnTo>
                    <a:pt x="4991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4" name="object 141"/>
            <p:cNvSpPr/>
            <p:nvPr/>
          </p:nvSpPr>
          <p:spPr>
            <a:xfrm>
              <a:off x="6487300" y="225055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4">
                  <a:moveTo>
                    <a:pt x="4991" y="0"/>
                  </a:moveTo>
                  <a:lnTo>
                    <a:pt x="1435" y="0"/>
                  </a:lnTo>
                  <a:lnTo>
                    <a:pt x="0" y="1409"/>
                  </a:lnTo>
                  <a:lnTo>
                    <a:pt x="0" y="4940"/>
                  </a:lnTo>
                  <a:lnTo>
                    <a:pt x="1435" y="6388"/>
                  </a:lnTo>
                  <a:lnTo>
                    <a:pt x="4991" y="6388"/>
                  </a:lnTo>
                  <a:lnTo>
                    <a:pt x="6413" y="4940"/>
                  </a:lnTo>
                  <a:lnTo>
                    <a:pt x="6413" y="1409"/>
                  </a:lnTo>
                  <a:lnTo>
                    <a:pt x="4991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5" name="object 142"/>
            <p:cNvSpPr/>
            <p:nvPr/>
          </p:nvSpPr>
          <p:spPr>
            <a:xfrm>
              <a:off x="6495073" y="226095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4">
                  <a:moveTo>
                    <a:pt x="4991" y="0"/>
                  </a:moveTo>
                  <a:lnTo>
                    <a:pt x="1422" y="0"/>
                  </a:lnTo>
                  <a:lnTo>
                    <a:pt x="0" y="1409"/>
                  </a:lnTo>
                  <a:lnTo>
                    <a:pt x="0" y="4965"/>
                  </a:lnTo>
                  <a:lnTo>
                    <a:pt x="1422" y="6400"/>
                  </a:lnTo>
                  <a:lnTo>
                    <a:pt x="4991" y="6400"/>
                  </a:lnTo>
                  <a:lnTo>
                    <a:pt x="6413" y="4965"/>
                  </a:lnTo>
                  <a:lnTo>
                    <a:pt x="6413" y="1409"/>
                  </a:lnTo>
                  <a:lnTo>
                    <a:pt x="4991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6" name="object 143"/>
            <p:cNvSpPr/>
            <p:nvPr/>
          </p:nvSpPr>
          <p:spPr>
            <a:xfrm>
              <a:off x="6491682" y="2271166"/>
              <a:ext cx="15862" cy="8153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7" name="object 144"/>
            <p:cNvSpPr/>
            <p:nvPr/>
          </p:nvSpPr>
          <p:spPr>
            <a:xfrm>
              <a:off x="6386093" y="230435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0" y="0"/>
                  </a:moveTo>
                  <a:lnTo>
                    <a:pt x="2514" y="7175"/>
                  </a:lnTo>
                </a:path>
              </a:pathLst>
            </a:custGeom>
            <a:ln w="3759">
              <a:solidFill>
                <a:srgbClr val="73727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8" name="object 145"/>
            <p:cNvSpPr/>
            <p:nvPr/>
          </p:nvSpPr>
          <p:spPr>
            <a:xfrm>
              <a:off x="6367191" y="2234997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h="27940">
                  <a:moveTo>
                    <a:pt x="0" y="0"/>
                  </a:moveTo>
                  <a:lnTo>
                    <a:pt x="0" y="27876"/>
                  </a:lnTo>
                </a:path>
              </a:pathLst>
            </a:custGeom>
            <a:ln w="3759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49" name="object 146"/>
            <p:cNvSpPr/>
            <p:nvPr/>
          </p:nvSpPr>
          <p:spPr>
            <a:xfrm>
              <a:off x="6368828" y="2265917"/>
              <a:ext cx="14604" cy="19685"/>
            </a:xfrm>
            <a:custGeom>
              <a:avLst/>
              <a:gdLst/>
              <a:ahLst/>
              <a:cxnLst/>
              <a:rect l="l" t="t" r="r" b="b"/>
              <a:pathLst>
                <a:path w="14604" h="19684">
                  <a:moveTo>
                    <a:pt x="0" y="0"/>
                  </a:moveTo>
                  <a:lnTo>
                    <a:pt x="14338" y="19215"/>
                  </a:lnTo>
                </a:path>
              </a:pathLst>
            </a:custGeom>
            <a:ln w="3759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0" name="object 147"/>
            <p:cNvSpPr/>
            <p:nvPr/>
          </p:nvSpPr>
          <p:spPr>
            <a:xfrm>
              <a:off x="6361240" y="2225700"/>
              <a:ext cx="11595" cy="1158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1" name="object 148"/>
            <p:cNvSpPr/>
            <p:nvPr/>
          </p:nvSpPr>
          <p:spPr>
            <a:xfrm>
              <a:off x="6361735" y="2259012"/>
              <a:ext cx="11607" cy="1156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2" name="object 149"/>
            <p:cNvSpPr/>
            <p:nvPr/>
          </p:nvSpPr>
          <p:spPr>
            <a:xfrm>
              <a:off x="6374880" y="2276652"/>
              <a:ext cx="11582" cy="1159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3" name="object 150"/>
            <p:cNvSpPr/>
            <p:nvPr/>
          </p:nvSpPr>
          <p:spPr>
            <a:xfrm>
              <a:off x="6369673" y="2295499"/>
              <a:ext cx="28600" cy="13703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4" name="object 151"/>
            <p:cNvSpPr/>
            <p:nvPr/>
          </p:nvSpPr>
          <p:spPr>
            <a:xfrm>
              <a:off x="6373460" y="2282115"/>
              <a:ext cx="25400" cy="17780"/>
            </a:xfrm>
            <a:custGeom>
              <a:avLst/>
              <a:gdLst/>
              <a:ahLst/>
              <a:cxnLst/>
              <a:rect l="l" t="t" r="r" b="b"/>
              <a:pathLst>
                <a:path w="25400" h="17779">
                  <a:moveTo>
                    <a:pt x="21475" y="0"/>
                  </a:moveTo>
                  <a:lnTo>
                    <a:pt x="0" y="3009"/>
                  </a:lnTo>
                  <a:lnTo>
                    <a:pt x="3771" y="17386"/>
                  </a:lnTo>
                  <a:lnTo>
                    <a:pt x="24815" y="1357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5" name="object 152"/>
            <p:cNvSpPr/>
            <p:nvPr/>
          </p:nvSpPr>
          <p:spPr>
            <a:xfrm>
              <a:off x="6366335" y="2285132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29" h="17145">
                  <a:moveTo>
                    <a:pt x="7124" y="0"/>
                  </a:moveTo>
                  <a:lnTo>
                    <a:pt x="0" y="3035"/>
                  </a:lnTo>
                  <a:lnTo>
                    <a:pt x="3340" y="16598"/>
                  </a:lnTo>
                  <a:lnTo>
                    <a:pt x="10896" y="14376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6" name="object 153"/>
            <p:cNvSpPr/>
            <p:nvPr/>
          </p:nvSpPr>
          <p:spPr>
            <a:xfrm>
              <a:off x="6494217" y="2263622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2179" y="0"/>
                  </a:moveTo>
                  <a:lnTo>
                    <a:pt x="0" y="1879"/>
                  </a:lnTo>
                  <a:lnTo>
                    <a:pt x="1638" y="9829"/>
                  </a:lnTo>
                  <a:lnTo>
                    <a:pt x="13855" y="795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7" name="object 154"/>
            <p:cNvSpPr/>
            <p:nvPr/>
          </p:nvSpPr>
          <p:spPr>
            <a:xfrm>
              <a:off x="6490024" y="226551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4191" y="0"/>
                  </a:moveTo>
                  <a:lnTo>
                    <a:pt x="0" y="1536"/>
                  </a:lnTo>
                  <a:lnTo>
                    <a:pt x="1663" y="9436"/>
                  </a:lnTo>
                  <a:lnTo>
                    <a:pt x="5829" y="7950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8" name="object 155"/>
            <p:cNvSpPr/>
            <p:nvPr/>
          </p:nvSpPr>
          <p:spPr>
            <a:xfrm>
              <a:off x="6450473" y="228532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0" y="0"/>
                  </a:moveTo>
                  <a:lnTo>
                    <a:pt x="3784" y="4902"/>
                  </a:lnTo>
                </a:path>
              </a:pathLst>
            </a:custGeom>
            <a:ln w="3175">
              <a:solidFill>
                <a:srgbClr val="73727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59" name="object 156"/>
            <p:cNvSpPr/>
            <p:nvPr/>
          </p:nvSpPr>
          <p:spPr>
            <a:xfrm>
              <a:off x="6432378" y="2236103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h="19050">
                  <a:moveTo>
                    <a:pt x="0" y="0"/>
                  </a:moveTo>
                  <a:lnTo>
                    <a:pt x="0" y="18491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0" name="object 157"/>
            <p:cNvSpPr/>
            <p:nvPr/>
          </p:nvSpPr>
          <p:spPr>
            <a:xfrm>
              <a:off x="6433631" y="2257212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70">
                  <a:moveTo>
                    <a:pt x="0" y="0"/>
                  </a:moveTo>
                  <a:lnTo>
                    <a:pt x="9664" y="13957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1" name="object 158"/>
            <p:cNvSpPr/>
            <p:nvPr/>
          </p:nvSpPr>
          <p:spPr>
            <a:xfrm>
              <a:off x="6427775" y="2228392"/>
              <a:ext cx="8420" cy="844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2" name="object 159"/>
            <p:cNvSpPr/>
            <p:nvPr/>
          </p:nvSpPr>
          <p:spPr>
            <a:xfrm>
              <a:off x="6427737" y="225111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578" y="0"/>
                  </a:moveTo>
                  <a:lnTo>
                    <a:pt x="1904" y="0"/>
                  </a:lnTo>
                  <a:lnTo>
                    <a:pt x="0" y="1879"/>
                  </a:lnTo>
                  <a:lnTo>
                    <a:pt x="0" y="6540"/>
                  </a:lnTo>
                  <a:lnTo>
                    <a:pt x="1904" y="8445"/>
                  </a:lnTo>
                  <a:lnTo>
                    <a:pt x="6578" y="8445"/>
                  </a:lnTo>
                  <a:lnTo>
                    <a:pt x="8445" y="6540"/>
                  </a:lnTo>
                  <a:lnTo>
                    <a:pt x="8445" y="1879"/>
                  </a:lnTo>
                  <a:lnTo>
                    <a:pt x="6578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3" name="object 160"/>
            <p:cNvSpPr/>
            <p:nvPr/>
          </p:nvSpPr>
          <p:spPr>
            <a:xfrm>
              <a:off x="6437123" y="226607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540" y="0"/>
                  </a:moveTo>
                  <a:lnTo>
                    <a:pt x="1879" y="0"/>
                  </a:lnTo>
                  <a:lnTo>
                    <a:pt x="0" y="1854"/>
                  </a:lnTo>
                  <a:lnTo>
                    <a:pt x="0" y="6540"/>
                  </a:lnTo>
                  <a:lnTo>
                    <a:pt x="1879" y="8445"/>
                  </a:lnTo>
                  <a:lnTo>
                    <a:pt x="6540" y="8445"/>
                  </a:lnTo>
                  <a:lnTo>
                    <a:pt x="8420" y="6540"/>
                  </a:lnTo>
                  <a:lnTo>
                    <a:pt x="8420" y="1854"/>
                  </a:lnTo>
                  <a:lnTo>
                    <a:pt x="6540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4" name="object 161"/>
            <p:cNvSpPr/>
            <p:nvPr/>
          </p:nvSpPr>
          <p:spPr>
            <a:xfrm>
              <a:off x="6437770" y="2275904"/>
              <a:ext cx="19037" cy="1286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5" name="object 162"/>
            <p:cNvSpPr/>
            <p:nvPr/>
          </p:nvSpPr>
          <p:spPr>
            <a:xfrm>
              <a:off x="6436152" y="2266661"/>
              <a:ext cx="21590" cy="17145"/>
            </a:xfrm>
            <a:custGeom>
              <a:avLst/>
              <a:gdLst/>
              <a:ahLst/>
              <a:cxnLst/>
              <a:rect l="l" t="t" r="r" b="b"/>
              <a:pathLst>
                <a:path w="21589" h="17145">
                  <a:moveTo>
                    <a:pt x="14681" y="0"/>
                  </a:moveTo>
                  <a:lnTo>
                    <a:pt x="0" y="7150"/>
                  </a:lnTo>
                  <a:lnTo>
                    <a:pt x="6730" y="16979"/>
                  </a:lnTo>
                  <a:lnTo>
                    <a:pt x="21462" y="9436"/>
                  </a:lnTo>
                  <a:lnTo>
                    <a:pt x="14681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6" name="object 163"/>
            <p:cNvSpPr/>
            <p:nvPr/>
          </p:nvSpPr>
          <p:spPr>
            <a:xfrm>
              <a:off x="6431522" y="2273821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70">
                  <a:moveTo>
                    <a:pt x="4622" y="0"/>
                  </a:moveTo>
                  <a:lnTo>
                    <a:pt x="0" y="4140"/>
                  </a:lnTo>
                  <a:lnTo>
                    <a:pt x="6299" y="13589"/>
                  </a:lnTo>
                  <a:lnTo>
                    <a:pt x="11366" y="9817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7" name="object 164"/>
            <p:cNvSpPr/>
            <p:nvPr/>
          </p:nvSpPr>
          <p:spPr>
            <a:xfrm>
              <a:off x="6632936" y="229028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5">
                  <a:moveTo>
                    <a:pt x="0" y="0"/>
                  </a:moveTo>
                  <a:lnTo>
                    <a:pt x="4229" y="5422"/>
                  </a:lnTo>
                </a:path>
              </a:pathLst>
            </a:custGeom>
            <a:ln w="3175">
              <a:solidFill>
                <a:srgbClr val="73727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8" name="object 165"/>
            <p:cNvSpPr/>
            <p:nvPr/>
          </p:nvSpPr>
          <p:spPr>
            <a:xfrm>
              <a:off x="6612882" y="2235755"/>
              <a:ext cx="0" cy="20955"/>
            </a:xfrm>
            <a:custGeom>
              <a:avLst/>
              <a:gdLst/>
              <a:ahLst/>
              <a:cxnLst/>
              <a:rect l="l" t="t" r="r" b="b"/>
              <a:pathLst>
                <a:path h="20954">
                  <a:moveTo>
                    <a:pt x="0" y="0"/>
                  </a:moveTo>
                  <a:lnTo>
                    <a:pt x="0" y="20497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69" name="object 166"/>
            <p:cNvSpPr/>
            <p:nvPr/>
          </p:nvSpPr>
          <p:spPr>
            <a:xfrm>
              <a:off x="6614284" y="2259146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5" h="15875">
                  <a:moveTo>
                    <a:pt x="0" y="0"/>
                  </a:moveTo>
                  <a:lnTo>
                    <a:pt x="10706" y="15468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0" name="object 167"/>
            <p:cNvSpPr/>
            <p:nvPr/>
          </p:nvSpPr>
          <p:spPr>
            <a:xfrm>
              <a:off x="6607773" y="222719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51" y="0"/>
                  </a:moveTo>
                  <a:lnTo>
                    <a:pt x="2095" y="0"/>
                  </a:lnTo>
                  <a:lnTo>
                    <a:pt x="0" y="2070"/>
                  </a:lnTo>
                  <a:lnTo>
                    <a:pt x="0" y="7264"/>
                  </a:lnTo>
                  <a:lnTo>
                    <a:pt x="2095" y="9347"/>
                  </a:lnTo>
                  <a:lnTo>
                    <a:pt x="7251" y="9347"/>
                  </a:lnTo>
                  <a:lnTo>
                    <a:pt x="9347" y="7264"/>
                  </a:lnTo>
                  <a:lnTo>
                    <a:pt x="9347" y="2070"/>
                  </a:lnTo>
                  <a:lnTo>
                    <a:pt x="7251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1" name="object 168"/>
            <p:cNvSpPr/>
            <p:nvPr/>
          </p:nvSpPr>
          <p:spPr>
            <a:xfrm>
              <a:off x="6607747" y="2252382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77" y="0"/>
                  </a:moveTo>
                  <a:lnTo>
                    <a:pt x="2120" y="0"/>
                  </a:lnTo>
                  <a:lnTo>
                    <a:pt x="0" y="2082"/>
                  </a:lnTo>
                  <a:lnTo>
                    <a:pt x="0" y="7277"/>
                  </a:lnTo>
                  <a:lnTo>
                    <a:pt x="2120" y="9372"/>
                  </a:lnTo>
                  <a:lnTo>
                    <a:pt x="7277" y="9372"/>
                  </a:lnTo>
                  <a:lnTo>
                    <a:pt x="9372" y="7277"/>
                  </a:lnTo>
                  <a:lnTo>
                    <a:pt x="9372" y="2082"/>
                  </a:lnTo>
                  <a:lnTo>
                    <a:pt x="7277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2" name="object 169"/>
            <p:cNvSpPr/>
            <p:nvPr/>
          </p:nvSpPr>
          <p:spPr>
            <a:xfrm>
              <a:off x="6618148" y="226894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277" y="0"/>
                  </a:moveTo>
                  <a:lnTo>
                    <a:pt x="2070" y="0"/>
                  </a:lnTo>
                  <a:lnTo>
                    <a:pt x="0" y="2082"/>
                  </a:lnTo>
                  <a:lnTo>
                    <a:pt x="0" y="7251"/>
                  </a:lnTo>
                  <a:lnTo>
                    <a:pt x="2070" y="9372"/>
                  </a:lnTo>
                  <a:lnTo>
                    <a:pt x="7277" y="9372"/>
                  </a:lnTo>
                  <a:lnTo>
                    <a:pt x="9347" y="7251"/>
                  </a:lnTo>
                  <a:lnTo>
                    <a:pt x="9347" y="2082"/>
                  </a:lnTo>
                  <a:lnTo>
                    <a:pt x="7277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3" name="object 170"/>
            <p:cNvSpPr/>
            <p:nvPr/>
          </p:nvSpPr>
          <p:spPr>
            <a:xfrm>
              <a:off x="6618847" y="2279840"/>
              <a:ext cx="21158" cy="1427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4" name="object 171"/>
            <p:cNvSpPr/>
            <p:nvPr/>
          </p:nvSpPr>
          <p:spPr>
            <a:xfrm>
              <a:off x="6617077" y="2269613"/>
              <a:ext cx="24130" cy="19050"/>
            </a:xfrm>
            <a:custGeom>
              <a:avLst/>
              <a:gdLst/>
              <a:ahLst/>
              <a:cxnLst/>
              <a:rect l="l" t="t" r="r" b="b"/>
              <a:pathLst>
                <a:path w="24129" h="19050">
                  <a:moveTo>
                    <a:pt x="16268" y="0"/>
                  </a:moveTo>
                  <a:lnTo>
                    <a:pt x="0" y="7937"/>
                  </a:lnTo>
                  <a:lnTo>
                    <a:pt x="7480" y="18796"/>
                  </a:lnTo>
                  <a:lnTo>
                    <a:pt x="23787" y="10452"/>
                  </a:lnTo>
                  <a:lnTo>
                    <a:pt x="16268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5" name="object 172"/>
            <p:cNvSpPr/>
            <p:nvPr/>
          </p:nvSpPr>
          <p:spPr>
            <a:xfrm>
              <a:off x="6611952" y="2277555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5118" y="0"/>
                  </a:moveTo>
                  <a:lnTo>
                    <a:pt x="0" y="4572"/>
                  </a:lnTo>
                  <a:lnTo>
                    <a:pt x="6985" y="15062"/>
                  </a:lnTo>
                  <a:lnTo>
                    <a:pt x="12598" y="10858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6" name="object 173"/>
            <p:cNvSpPr/>
            <p:nvPr/>
          </p:nvSpPr>
          <p:spPr>
            <a:xfrm>
              <a:off x="6731288" y="226826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2400" y="3060"/>
                  </a:lnTo>
                </a:path>
              </a:pathLst>
            </a:custGeom>
            <a:ln w="3175">
              <a:solidFill>
                <a:srgbClr val="73727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7" name="object 174"/>
            <p:cNvSpPr/>
            <p:nvPr/>
          </p:nvSpPr>
          <p:spPr>
            <a:xfrm>
              <a:off x="6719889" y="2237255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5">
                  <a:moveTo>
                    <a:pt x="0" y="0"/>
                  </a:moveTo>
                  <a:lnTo>
                    <a:pt x="0" y="11645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8" name="object 175"/>
            <p:cNvSpPr/>
            <p:nvPr/>
          </p:nvSpPr>
          <p:spPr>
            <a:xfrm>
              <a:off x="6720683" y="225055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0" y="0"/>
                  </a:moveTo>
                  <a:lnTo>
                    <a:pt x="6096" y="8763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79" name="object 176"/>
            <p:cNvSpPr/>
            <p:nvPr/>
          </p:nvSpPr>
          <p:spPr>
            <a:xfrm>
              <a:off x="6716993" y="223238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4114" y="0"/>
                  </a:moveTo>
                  <a:lnTo>
                    <a:pt x="1181" y="0"/>
                  </a:lnTo>
                  <a:lnTo>
                    <a:pt x="0" y="1181"/>
                  </a:lnTo>
                  <a:lnTo>
                    <a:pt x="0" y="4114"/>
                  </a:lnTo>
                  <a:lnTo>
                    <a:pt x="1181" y="5308"/>
                  </a:lnTo>
                  <a:lnTo>
                    <a:pt x="4114" y="5308"/>
                  </a:lnTo>
                  <a:lnTo>
                    <a:pt x="5308" y="4114"/>
                  </a:lnTo>
                  <a:lnTo>
                    <a:pt x="5308" y="1181"/>
                  </a:lnTo>
                  <a:lnTo>
                    <a:pt x="4114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0" name="object 177"/>
            <p:cNvSpPr/>
            <p:nvPr/>
          </p:nvSpPr>
          <p:spPr>
            <a:xfrm>
              <a:off x="6716980" y="224670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4127" y="0"/>
                  </a:moveTo>
                  <a:lnTo>
                    <a:pt x="1193" y="0"/>
                  </a:lnTo>
                  <a:lnTo>
                    <a:pt x="0" y="1168"/>
                  </a:lnTo>
                  <a:lnTo>
                    <a:pt x="0" y="4114"/>
                  </a:lnTo>
                  <a:lnTo>
                    <a:pt x="1193" y="5308"/>
                  </a:lnTo>
                  <a:lnTo>
                    <a:pt x="4127" y="5308"/>
                  </a:lnTo>
                  <a:lnTo>
                    <a:pt x="5321" y="4114"/>
                  </a:lnTo>
                  <a:lnTo>
                    <a:pt x="5321" y="1168"/>
                  </a:lnTo>
                  <a:lnTo>
                    <a:pt x="4127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1" name="object 178"/>
            <p:cNvSpPr/>
            <p:nvPr/>
          </p:nvSpPr>
          <p:spPr>
            <a:xfrm>
              <a:off x="6722885" y="225610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4127" y="0"/>
                  </a:moveTo>
                  <a:lnTo>
                    <a:pt x="1181" y="0"/>
                  </a:lnTo>
                  <a:lnTo>
                    <a:pt x="0" y="1206"/>
                  </a:lnTo>
                  <a:lnTo>
                    <a:pt x="0" y="4140"/>
                  </a:lnTo>
                  <a:lnTo>
                    <a:pt x="1181" y="5308"/>
                  </a:lnTo>
                  <a:lnTo>
                    <a:pt x="4127" y="5308"/>
                  </a:lnTo>
                  <a:lnTo>
                    <a:pt x="5321" y="4140"/>
                  </a:lnTo>
                  <a:lnTo>
                    <a:pt x="5321" y="1206"/>
                  </a:lnTo>
                  <a:lnTo>
                    <a:pt x="4127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2" name="object 179"/>
            <p:cNvSpPr/>
            <p:nvPr/>
          </p:nvSpPr>
          <p:spPr>
            <a:xfrm>
              <a:off x="6723291" y="2262327"/>
              <a:ext cx="12001" cy="811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3" name="object 180"/>
            <p:cNvSpPr/>
            <p:nvPr/>
          </p:nvSpPr>
          <p:spPr>
            <a:xfrm>
              <a:off x="6722277" y="2256478"/>
              <a:ext cx="13970" cy="10795"/>
            </a:xfrm>
            <a:custGeom>
              <a:avLst/>
              <a:gdLst/>
              <a:ahLst/>
              <a:cxnLst/>
              <a:rect l="l" t="t" r="r" b="b"/>
              <a:pathLst>
                <a:path w="13970" h="10795">
                  <a:moveTo>
                    <a:pt x="9271" y="0"/>
                  </a:moveTo>
                  <a:lnTo>
                    <a:pt x="0" y="4521"/>
                  </a:lnTo>
                  <a:lnTo>
                    <a:pt x="4254" y="10718"/>
                  </a:lnTo>
                  <a:lnTo>
                    <a:pt x="13512" y="5943"/>
                  </a:lnTo>
                  <a:lnTo>
                    <a:pt x="9271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4" name="object 181"/>
            <p:cNvSpPr/>
            <p:nvPr/>
          </p:nvSpPr>
          <p:spPr>
            <a:xfrm>
              <a:off x="6719356" y="226100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2908" y="0"/>
                  </a:moveTo>
                  <a:lnTo>
                    <a:pt x="0" y="2616"/>
                  </a:lnTo>
                  <a:lnTo>
                    <a:pt x="3975" y="8559"/>
                  </a:lnTo>
                  <a:lnTo>
                    <a:pt x="7175" y="618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5" name="object 182"/>
            <p:cNvSpPr/>
            <p:nvPr/>
          </p:nvSpPr>
          <p:spPr>
            <a:xfrm>
              <a:off x="6537712" y="226518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2082" y="2679"/>
                  </a:lnTo>
                </a:path>
              </a:pathLst>
            </a:custGeom>
            <a:ln w="3175">
              <a:solidFill>
                <a:srgbClr val="73727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6" name="object 183"/>
            <p:cNvSpPr/>
            <p:nvPr/>
          </p:nvSpPr>
          <p:spPr>
            <a:xfrm>
              <a:off x="6527802" y="2238248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h="10159">
                  <a:moveTo>
                    <a:pt x="0" y="0"/>
                  </a:moveTo>
                  <a:lnTo>
                    <a:pt x="0" y="10121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7" name="object 184"/>
            <p:cNvSpPr/>
            <p:nvPr/>
          </p:nvSpPr>
          <p:spPr>
            <a:xfrm>
              <a:off x="6528496" y="2249807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4">
                  <a:moveTo>
                    <a:pt x="0" y="0"/>
                  </a:moveTo>
                  <a:lnTo>
                    <a:pt x="5295" y="7645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8" name="object 185"/>
            <p:cNvSpPr/>
            <p:nvPr/>
          </p:nvSpPr>
          <p:spPr>
            <a:xfrm>
              <a:off x="6525273" y="223403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81" y="0"/>
                  </a:moveTo>
                  <a:lnTo>
                    <a:pt x="1028" y="0"/>
                  </a:lnTo>
                  <a:lnTo>
                    <a:pt x="0" y="1015"/>
                  </a:lnTo>
                  <a:lnTo>
                    <a:pt x="0" y="3568"/>
                  </a:lnTo>
                  <a:lnTo>
                    <a:pt x="1028" y="4610"/>
                  </a:lnTo>
                  <a:lnTo>
                    <a:pt x="3581" y="4610"/>
                  </a:lnTo>
                  <a:lnTo>
                    <a:pt x="4610" y="3568"/>
                  </a:lnTo>
                  <a:lnTo>
                    <a:pt x="4610" y="1015"/>
                  </a:lnTo>
                  <a:lnTo>
                    <a:pt x="3581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9" name="object 186"/>
            <p:cNvSpPr/>
            <p:nvPr/>
          </p:nvSpPr>
          <p:spPr>
            <a:xfrm>
              <a:off x="6525273" y="224645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81" y="0"/>
                  </a:moveTo>
                  <a:lnTo>
                    <a:pt x="1028" y="0"/>
                  </a:lnTo>
                  <a:lnTo>
                    <a:pt x="0" y="1041"/>
                  </a:lnTo>
                  <a:lnTo>
                    <a:pt x="0" y="3606"/>
                  </a:lnTo>
                  <a:lnTo>
                    <a:pt x="1028" y="4660"/>
                  </a:lnTo>
                  <a:lnTo>
                    <a:pt x="3581" y="4660"/>
                  </a:lnTo>
                  <a:lnTo>
                    <a:pt x="4610" y="3606"/>
                  </a:lnTo>
                  <a:lnTo>
                    <a:pt x="4610" y="1041"/>
                  </a:lnTo>
                  <a:lnTo>
                    <a:pt x="3581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0" name="object 187"/>
            <p:cNvSpPr/>
            <p:nvPr/>
          </p:nvSpPr>
          <p:spPr>
            <a:xfrm>
              <a:off x="6530391" y="225465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606" y="0"/>
                  </a:moveTo>
                  <a:lnTo>
                    <a:pt x="1028" y="0"/>
                  </a:lnTo>
                  <a:lnTo>
                    <a:pt x="0" y="1003"/>
                  </a:lnTo>
                  <a:lnTo>
                    <a:pt x="0" y="3568"/>
                  </a:lnTo>
                  <a:lnTo>
                    <a:pt x="1028" y="4610"/>
                  </a:lnTo>
                  <a:lnTo>
                    <a:pt x="3606" y="4610"/>
                  </a:lnTo>
                  <a:lnTo>
                    <a:pt x="4622" y="3568"/>
                  </a:lnTo>
                  <a:lnTo>
                    <a:pt x="4622" y="1003"/>
                  </a:lnTo>
                  <a:lnTo>
                    <a:pt x="3606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1" name="object 188"/>
            <p:cNvSpPr/>
            <p:nvPr/>
          </p:nvSpPr>
          <p:spPr>
            <a:xfrm>
              <a:off x="6530747" y="2260041"/>
              <a:ext cx="10439" cy="703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2" name="object 189"/>
            <p:cNvSpPr/>
            <p:nvPr/>
          </p:nvSpPr>
          <p:spPr>
            <a:xfrm>
              <a:off x="6529858" y="2254978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8051" y="0"/>
                  </a:moveTo>
                  <a:lnTo>
                    <a:pt x="0" y="3924"/>
                  </a:lnTo>
                  <a:lnTo>
                    <a:pt x="3708" y="9271"/>
                  </a:lnTo>
                  <a:lnTo>
                    <a:pt x="11760" y="5168"/>
                  </a:lnTo>
                  <a:lnTo>
                    <a:pt x="8051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3" name="object 190"/>
            <p:cNvSpPr/>
            <p:nvPr/>
          </p:nvSpPr>
          <p:spPr>
            <a:xfrm>
              <a:off x="6527331" y="225889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527" y="0"/>
                  </a:moveTo>
                  <a:lnTo>
                    <a:pt x="0" y="2260"/>
                  </a:lnTo>
                  <a:lnTo>
                    <a:pt x="3441" y="7442"/>
                  </a:lnTo>
                  <a:lnTo>
                    <a:pt x="6235" y="5359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4" name="object 191"/>
            <p:cNvSpPr/>
            <p:nvPr/>
          </p:nvSpPr>
          <p:spPr>
            <a:xfrm>
              <a:off x="6559577" y="231225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4">
                  <a:moveTo>
                    <a:pt x="0" y="0"/>
                  </a:moveTo>
                  <a:lnTo>
                    <a:pt x="2857" y="8089"/>
                  </a:lnTo>
                </a:path>
              </a:pathLst>
            </a:custGeom>
            <a:ln w="4241">
              <a:solidFill>
                <a:srgbClr val="73727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5" name="object 192"/>
            <p:cNvSpPr/>
            <p:nvPr/>
          </p:nvSpPr>
          <p:spPr>
            <a:xfrm>
              <a:off x="6538257" y="2233907"/>
              <a:ext cx="0" cy="31750"/>
            </a:xfrm>
            <a:custGeom>
              <a:avLst/>
              <a:gdLst/>
              <a:ahLst/>
              <a:cxnLst/>
              <a:rect l="l" t="t" r="r" b="b"/>
              <a:pathLst>
                <a:path h="31750">
                  <a:moveTo>
                    <a:pt x="0" y="0"/>
                  </a:moveTo>
                  <a:lnTo>
                    <a:pt x="0" y="31483"/>
                  </a:lnTo>
                </a:path>
              </a:pathLst>
            </a:custGeom>
            <a:ln w="4241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6" name="object 193"/>
            <p:cNvSpPr/>
            <p:nvPr/>
          </p:nvSpPr>
          <p:spPr>
            <a:xfrm>
              <a:off x="6540130" y="2268832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10" h="22225">
                  <a:moveTo>
                    <a:pt x="0" y="0"/>
                  </a:moveTo>
                  <a:lnTo>
                    <a:pt x="16154" y="21704"/>
                  </a:lnTo>
                </a:path>
              </a:pathLst>
            </a:custGeom>
            <a:ln w="4241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7" name="object 194"/>
            <p:cNvSpPr/>
            <p:nvPr/>
          </p:nvSpPr>
          <p:spPr>
            <a:xfrm>
              <a:off x="6531534" y="2223427"/>
              <a:ext cx="13068" cy="1306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8" name="object 195"/>
            <p:cNvSpPr/>
            <p:nvPr/>
          </p:nvSpPr>
          <p:spPr>
            <a:xfrm>
              <a:off x="6532106" y="2261006"/>
              <a:ext cx="13106" cy="1309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9" name="object 196"/>
            <p:cNvSpPr/>
            <p:nvPr/>
          </p:nvSpPr>
          <p:spPr>
            <a:xfrm>
              <a:off x="6546927" y="2280957"/>
              <a:ext cx="13080" cy="13093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0" name="object 197"/>
            <p:cNvSpPr/>
            <p:nvPr/>
          </p:nvSpPr>
          <p:spPr>
            <a:xfrm>
              <a:off x="6541047" y="2302231"/>
              <a:ext cx="32308" cy="1545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1" name="object 198"/>
            <p:cNvSpPr/>
            <p:nvPr/>
          </p:nvSpPr>
          <p:spPr>
            <a:xfrm>
              <a:off x="6545329" y="2287114"/>
              <a:ext cx="28575" cy="19685"/>
            </a:xfrm>
            <a:custGeom>
              <a:avLst/>
              <a:gdLst/>
              <a:ahLst/>
              <a:cxnLst/>
              <a:rect l="l" t="t" r="r" b="b"/>
              <a:pathLst>
                <a:path w="28575" h="19684">
                  <a:moveTo>
                    <a:pt x="24244" y="0"/>
                  </a:moveTo>
                  <a:lnTo>
                    <a:pt x="0" y="3428"/>
                  </a:lnTo>
                  <a:lnTo>
                    <a:pt x="4254" y="19608"/>
                  </a:lnTo>
                  <a:lnTo>
                    <a:pt x="28028" y="15328"/>
                  </a:lnTo>
                  <a:lnTo>
                    <a:pt x="24244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2" name="object 199"/>
            <p:cNvSpPr/>
            <p:nvPr/>
          </p:nvSpPr>
          <p:spPr>
            <a:xfrm>
              <a:off x="6537290" y="2290531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8039" y="0"/>
                  </a:moveTo>
                  <a:lnTo>
                    <a:pt x="0" y="3403"/>
                  </a:lnTo>
                  <a:lnTo>
                    <a:pt x="3759" y="18732"/>
                  </a:lnTo>
                  <a:lnTo>
                    <a:pt x="12293" y="16192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3" name="object 200"/>
            <p:cNvSpPr/>
            <p:nvPr/>
          </p:nvSpPr>
          <p:spPr>
            <a:xfrm>
              <a:off x="6689082" y="228026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0" y="0"/>
                  </a:moveTo>
                  <a:lnTo>
                    <a:pt x="1612" y="4533"/>
                  </a:lnTo>
                </a:path>
              </a:pathLst>
            </a:custGeom>
            <a:ln w="3175">
              <a:solidFill>
                <a:srgbClr val="73727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4" name="object 201"/>
            <p:cNvSpPr/>
            <p:nvPr/>
          </p:nvSpPr>
          <p:spPr>
            <a:xfrm>
              <a:off x="6677089" y="2236189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h="17779">
                  <a:moveTo>
                    <a:pt x="0" y="0"/>
                  </a:moveTo>
                  <a:lnTo>
                    <a:pt x="0" y="17729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5" name="object 202"/>
            <p:cNvSpPr/>
            <p:nvPr/>
          </p:nvSpPr>
          <p:spPr>
            <a:xfrm>
              <a:off x="6678143" y="2255835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0" y="0"/>
                  </a:moveTo>
                  <a:lnTo>
                    <a:pt x="9105" y="12217"/>
                  </a:lnTo>
                </a:path>
              </a:pathLst>
            </a:custGeom>
            <a:ln w="3175">
              <a:solidFill>
                <a:srgbClr val="C3C3C4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6" name="object 203"/>
            <p:cNvSpPr/>
            <p:nvPr/>
          </p:nvSpPr>
          <p:spPr>
            <a:xfrm>
              <a:off x="6673305" y="223028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715" y="0"/>
                  </a:moveTo>
                  <a:lnTo>
                    <a:pt x="1651" y="0"/>
                  </a:lnTo>
                  <a:lnTo>
                    <a:pt x="0" y="1650"/>
                  </a:lnTo>
                  <a:lnTo>
                    <a:pt x="0" y="5740"/>
                  </a:lnTo>
                  <a:lnTo>
                    <a:pt x="1651" y="7365"/>
                  </a:lnTo>
                  <a:lnTo>
                    <a:pt x="5715" y="7365"/>
                  </a:lnTo>
                  <a:lnTo>
                    <a:pt x="7378" y="5740"/>
                  </a:lnTo>
                  <a:lnTo>
                    <a:pt x="7378" y="1650"/>
                  </a:lnTo>
                  <a:lnTo>
                    <a:pt x="5715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7" name="object 204"/>
            <p:cNvSpPr/>
            <p:nvPr/>
          </p:nvSpPr>
          <p:spPr>
            <a:xfrm>
              <a:off x="6673647" y="2251431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702" y="0"/>
                  </a:moveTo>
                  <a:lnTo>
                    <a:pt x="1638" y="0"/>
                  </a:lnTo>
                  <a:lnTo>
                    <a:pt x="0" y="1638"/>
                  </a:lnTo>
                  <a:lnTo>
                    <a:pt x="0" y="5753"/>
                  </a:lnTo>
                  <a:lnTo>
                    <a:pt x="1638" y="7378"/>
                  </a:lnTo>
                  <a:lnTo>
                    <a:pt x="5702" y="7378"/>
                  </a:lnTo>
                  <a:lnTo>
                    <a:pt x="7340" y="5753"/>
                  </a:lnTo>
                  <a:lnTo>
                    <a:pt x="7340" y="1638"/>
                  </a:lnTo>
                  <a:lnTo>
                    <a:pt x="5702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8" name="object 205"/>
            <p:cNvSpPr/>
            <p:nvPr/>
          </p:nvSpPr>
          <p:spPr>
            <a:xfrm>
              <a:off x="6681979" y="226266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714" y="0"/>
                  </a:moveTo>
                  <a:lnTo>
                    <a:pt x="1638" y="0"/>
                  </a:lnTo>
                  <a:lnTo>
                    <a:pt x="0" y="1650"/>
                  </a:lnTo>
                  <a:lnTo>
                    <a:pt x="0" y="5714"/>
                  </a:lnTo>
                  <a:lnTo>
                    <a:pt x="1638" y="7353"/>
                  </a:lnTo>
                  <a:lnTo>
                    <a:pt x="5714" y="7353"/>
                  </a:lnTo>
                  <a:lnTo>
                    <a:pt x="7353" y="5714"/>
                  </a:lnTo>
                  <a:lnTo>
                    <a:pt x="7353" y="1650"/>
                  </a:lnTo>
                  <a:lnTo>
                    <a:pt x="5714" y="0"/>
                  </a:lnTo>
                </a:path>
              </a:pathLst>
            </a:custGeom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09" name="object 206"/>
            <p:cNvSpPr/>
            <p:nvPr/>
          </p:nvSpPr>
          <p:spPr>
            <a:xfrm>
              <a:off x="6678664" y="2274621"/>
              <a:ext cx="18186" cy="871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0" name="object 207"/>
            <p:cNvSpPr/>
            <p:nvPr/>
          </p:nvSpPr>
          <p:spPr>
            <a:xfrm>
              <a:off x="6681060" y="2266141"/>
              <a:ext cx="15875" cy="1143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13639" y="0"/>
                  </a:moveTo>
                  <a:lnTo>
                    <a:pt x="0" y="1904"/>
                  </a:lnTo>
                  <a:lnTo>
                    <a:pt x="2400" y="11023"/>
                  </a:lnTo>
                  <a:lnTo>
                    <a:pt x="15786" y="8623"/>
                  </a:lnTo>
                  <a:lnTo>
                    <a:pt x="13639" y="0"/>
                  </a:lnTo>
                  <a:close/>
                </a:path>
              </a:pathLst>
            </a:custGeom>
            <a:solidFill>
              <a:srgbClr val="C3C3C4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1" name="object 208"/>
            <p:cNvSpPr/>
            <p:nvPr/>
          </p:nvSpPr>
          <p:spPr>
            <a:xfrm>
              <a:off x="6676556" y="2268056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5">
                  <a:moveTo>
                    <a:pt x="4495" y="0"/>
                  </a:moveTo>
                  <a:lnTo>
                    <a:pt x="0" y="1905"/>
                  </a:lnTo>
                  <a:lnTo>
                    <a:pt x="2108" y="10541"/>
                  </a:lnTo>
                  <a:lnTo>
                    <a:pt x="6908" y="9105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212" name="object 209"/>
            <p:cNvSpPr txBox="1"/>
            <p:nvPr/>
          </p:nvSpPr>
          <p:spPr>
            <a:xfrm>
              <a:off x="5543757" y="5490184"/>
              <a:ext cx="205740" cy="292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-100" dirty="0">
                  <a:solidFill>
                    <a:srgbClr val="FFFFFF"/>
                  </a:solidFill>
                  <a:latin typeface="Trebuchet MS"/>
                  <a:cs typeface="Trebuchet MS"/>
                </a:rPr>
                <a:t>IT</a:t>
              </a:r>
              <a:endParaRPr sz="1800" dirty="0">
                <a:latin typeface="Trebuchet MS"/>
                <a:cs typeface="Trebuchet MS"/>
              </a:endParaRPr>
            </a:p>
          </p:txBody>
        </p:sp>
        <p:sp>
          <p:nvSpPr>
            <p:cNvPr id="213" name="object 210"/>
            <p:cNvSpPr txBox="1"/>
            <p:nvPr/>
          </p:nvSpPr>
          <p:spPr>
            <a:xfrm>
              <a:off x="4512694" y="4997858"/>
              <a:ext cx="424180" cy="1117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9535" algn="ctr">
                <a:lnSpc>
                  <a:spcPct val="100000"/>
                </a:lnSpc>
              </a:pPr>
              <a:r>
                <a:rPr lang="ru-RU" sz="850" spc="-5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Энергия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14" name="object 211"/>
            <p:cNvSpPr txBox="1"/>
            <p:nvPr/>
          </p:nvSpPr>
          <p:spPr>
            <a:xfrm>
              <a:off x="5264981" y="4597129"/>
              <a:ext cx="750290" cy="1841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7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Центр обработки данных</a:t>
              </a:r>
              <a:endParaRPr sz="700" dirty="0">
                <a:latin typeface="Trebuchet MS"/>
                <a:cs typeface="Trebuchet MS"/>
              </a:endParaRPr>
            </a:p>
          </p:txBody>
        </p:sp>
        <p:sp>
          <p:nvSpPr>
            <p:cNvPr id="215" name="object 212"/>
            <p:cNvSpPr txBox="1"/>
            <p:nvPr/>
          </p:nvSpPr>
          <p:spPr>
            <a:xfrm>
              <a:off x="6205967" y="5009185"/>
              <a:ext cx="671195" cy="1117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4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Транспорт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16" name="object 213"/>
            <p:cNvSpPr txBox="1"/>
            <p:nvPr/>
          </p:nvSpPr>
          <p:spPr>
            <a:xfrm>
              <a:off x="6876831" y="4332229"/>
              <a:ext cx="758825" cy="1117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Коммуникации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17" name="object 214"/>
            <p:cNvSpPr txBox="1"/>
            <p:nvPr/>
          </p:nvSpPr>
          <p:spPr>
            <a:xfrm>
              <a:off x="3831433" y="4321108"/>
              <a:ext cx="289541" cy="1122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6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Вода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18" name="object 215"/>
            <p:cNvSpPr txBox="1"/>
            <p:nvPr/>
          </p:nvSpPr>
          <p:spPr>
            <a:xfrm>
              <a:off x="7513112" y="3746708"/>
              <a:ext cx="478212" cy="11316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50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Логистика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19" name="object 216"/>
            <p:cNvSpPr txBox="1"/>
            <p:nvPr/>
          </p:nvSpPr>
          <p:spPr>
            <a:xfrm>
              <a:off x="6180919" y="2520002"/>
              <a:ext cx="618892" cy="1117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35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Производство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20" name="object 217"/>
            <p:cNvSpPr txBox="1"/>
            <p:nvPr/>
          </p:nvSpPr>
          <p:spPr>
            <a:xfrm>
              <a:off x="4531015" y="2513246"/>
              <a:ext cx="488950" cy="1117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60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Коммерция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21" name="object 218"/>
            <p:cNvSpPr txBox="1"/>
            <p:nvPr/>
          </p:nvSpPr>
          <p:spPr>
            <a:xfrm>
              <a:off x="3052551" y="3695983"/>
              <a:ext cx="962660" cy="1117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55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Исследования</a:t>
              </a:r>
              <a:r>
                <a:rPr sz="850" spc="-55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,</a:t>
              </a:r>
              <a:r>
                <a:rPr sz="850" spc="-50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 </a:t>
              </a:r>
              <a:r>
                <a:rPr lang="ru-RU" sz="850" spc="-50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наука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22" name="object 219"/>
            <p:cNvSpPr txBox="1"/>
            <p:nvPr/>
          </p:nvSpPr>
          <p:spPr>
            <a:xfrm>
              <a:off x="3672036" y="3183025"/>
              <a:ext cx="501327" cy="289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100" b="1" spc="-85" dirty="0" err="1" smtClean="0">
                  <a:solidFill>
                    <a:srgbClr val="E9474D"/>
                  </a:solidFill>
                  <a:latin typeface="Trebuchet MS"/>
                  <a:cs typeface="Trebuchet MS"/>
                </a:rPr>
                <a:t>Образо-вание</a:t>
              </a:r>
              <a:endParaRPr sz="1100" dirty="0">
                <a:latin typeface="Trebuchet MS"/>
                <a:cs typeface="Trebuchet MS"/>
              </a:endParaRPr>
            </a:p>
          </p:txBody>
        </p:sp>
        <p:sp>
          <p:nvSpPr>
            <p:cNvPr id="223" name="object 220"/>
            <p:cNvSpPr txBox="1"/>
            <p:nvPr/>
          </p:nvSpPr>
          <p:spPr>
            <a:xfrm>
              <a:off x="4288248" y="2702377"/>
              <a:ext cx="406640" cy="144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100" b="1" spc="-65" dirty="0" smtClean="0">
                  <a:solidFill>
                    <a:srgbClr val="E9474D"/>
                  </a:solidFill>
                  <a:latin typeface="Trebuchet MS"/>
                  <a:cs typeface="Trebuchet MS"/>
                </a:rPr>
                <a:t>Жизнь</a:t>
              </a:r>
              <a:endParaRPr sz="1100" dirty="0">
                <a:latin typeface="Trebuchet MS"/>
                <a:cs typeface="Trebuchet MS"/>
              </a:endParaRPr>
            </a:p>
          </p:txBody>
        </p:sp>
        <p:sp>
          <p:nvSpPr>
            <p:cNvPr id="224" name="object 221"/>
            <p:cNvSpPr txBox="1"/>
            <p:nvPr/>
          </p:nvSpPr>
          <p:spPr>
            <a:xfrm>
              <a:off x="6557711" y="2683937"/>
              <a:ext cx="402219" cy="144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1100" b="1" spc="-90" dirty="0" smtClean="0">
                  <a:solidFill>
                    <a:srgbClr val="E9474D"/>
                  </a:solidFill>
                  <a:latin typeface="Trebuchet MS"/>
                  <a:cs typeface="Trebuchet MS"/>
                </a:rPr>
                <a:t>Работа</a:t>
              </a:r>
              <a:endParaRPr sz="1100" dirty="0">
                <a:latin typeface="Trebuchet MS"/>
                <a:cs typeface="Trebuchet MS"/>
              </a:endParaRPr>
            </a:p>
          </p:txBody>
        </p:sp>
        <p:sp>
          <p:nvSpPr>
            <p:cNvPr id="225" name="object 222"/>
            <p:cNvSpPr txBox="1"/>
            <p:nvPr/>
          </p:nvSpPr>
          <p:spPr>
            <a:xfrm>
              <a:off x="7047618" y="3154960"/>
              <a:ext cx="1102474" cy="2893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37845" defTabSz="1436688">
                <a:spcBef>
                  <a:spcPts val="0"/>
                </a:spcBef>
              </a:pPr>
              <a:r>
                <a:rPr lang="ru-RU" sz="1100" b="1" spc="-80" dirty="0" err="1" smtClean="0">
                  <a:solidFill>
                    <a:srgbClr val="E9474D"/>
                  </a:solidFill>
                  <a:latin typeface="Trebuchet MS"/>
                  <a:cs typeface="Trebuchet MS"/>
                </a:rPr>
                <a:t>Транспор-тировка</a:t>
              </a:r>
              <a:endParaRPr sz="1100" dirty="0">
                <a:latin typeface="Trebuchet MS"/>
                <a:cs typeface="Trebuchet MS"/>
              </a:endParaRPr>
            </a:p>
          </p:txBody>
        </p:sp>
        <p:sp>
          <p:nvSpPr>
            <p:cNvPr id="226" name="object 223"/>
            <p:cNvSpPr txBox="1"/>
            <p:nvPr/>
          </p:nvSpPr>
          <p:spPr>
            <a:xfrm>
              <a:off x="3153049" y="3010562"/>
              <a:ext cx="725805" cy="1117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850" spc="-45" dirty="0" smtClean="0">
                  <a:solidFill>
                    <a:srgbClr val="003F98"/>
                  </a:solidFill>
                  <a:latin typeface="Trebuchet MS"/>
                  <a:cs typeface="Trebuchet MS"/>
                </a:rPr>
                <a:t>Туризм, досуг</a:t>
              </a:r>
              <a:endParaRPr sz="850" dirty="0">
                <a:latin typeface="Trebuchet MS"/>
                <a:cs typeface="Trebuchet MS"/>
              </a:endParaRPr>
            </a:p>
          </p:txBody>
        </p:sp>
        <p:sp>
          <p:nvSpPr>
            <p:cNvPr id="227" name="object 224"/>
            <p:cNvSpPr txBox="1"/>
            <p:nvPr/>
          </p:nvSpPr>
          <p:spPr>
            <a:xfrm>
              <a:off x="3289168" y="4238794"/>
              <a:ext cx="550673" cy="2367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Очистка промышленных стоков</a:t>
              </a:r>
              <a:endParaRPr sz="6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29" name="object 226"/>
            <p:cNvSpPr txBox="1"/>
            <p:nvPr/>
          </p:nvSpPr>
          <p:spPr>
            <a:xfrm>
              <a:off x="4017149" y="4101735"/>
              <a:ext cx="438841" cy="1315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-12700">
                <a:lnSpc>
                  <a:spcPts val="600"/>
                </a:lnSpc>
              </a:pPr>
              <a:r>
                <a:rPr lang="ru-RU" sz="600" spc="-40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Очистка сточных вод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0" name="object 227"/>
            <p:cNvSpPr txBox="1"/>
            <p:nvPr/>
          </p:nvSpPr>
          <p:spPr>
            <a:xfrm>
              <a:off x="3832775" y="4524023"/>
              <a:ext cx="333375" cy="13151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-12700">
                <a:lnSpc>
                  <a:spcPts val="600"/>
                </a:lnSpc>
              </a:pPr>
              <a:r>
                <a:rPr lang="ru-RU" sz="600" spc="-45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Водо-подготовка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1" name="object 228"/>
            <p:cNvSpPr txBox="1"/>
            <p:nvPr/>
          </p:nvSpPr>
          <p:spPr>
            <a:xfrm>
              <a:off x="4553613" y="4759012"/>
              <a:ext cx="384810" cy="1578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spc="-35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Новые виды энергии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2" name="object 229"/>
            <p:cNvSpPr txBox="1"/>
            <p:nvPr/>
          </p:nvSpPr>
          <p:spPr>
            <a:xfrm>
              <a:off x="5218763" y="4940202"/>
              <a:ext cx="131445" cy="789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spc="-45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Газ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3" name="object 230"/>
            <p:cNvSpPr txBox="1"/>
            <p:nvPr/>
          </p:nvSpPr>
          <p:spPr>
            <a:xfrm>
              <a:off x="5793247" y="4963900"/>
              <a:ext cx="277495" cy="789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spc="-30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Авиация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4" name="object 231"/>
            <p:cNvSpPr txBox="1"/>
            <p:nvPr/>
          </p:nvSpPr>
          <p:spPr>
            <a:xfrm>
              <a:off x="6487300" y="4838094"/>
              <a:ext cx="407021" cy="789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spc="-20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Судоходство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5" name="object 232"/>
            <p:cNvSpPr txBox="1"/>
            <p:nvPr/>
          </p:nvSpPr>
          <p:spPr>
            <a:xfrm>
              <a:off x="7303051" y="4178475"/>
              <a:ext cx="274320" cy="1060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600" spc="-30" dirty="0">
                  <a:solidFill>
                    <a:srgbClr val="221815"/>
                  </a:solidFill>
                  <a:latin typeface="Trebuchet MS"/>
                  <a:cs typeface="Trebuchet MS"/>
                </a:rPr>
                <a:t>Internet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6" name="object 233"/>
            <p:cNvSpPr txBox="1"/>
            <p:nvPr/>
          </p:nvSpPr>
          <p:spPr>
            <a:xfrm>
              <a:off x="6480934" y="4179548"/>
              <a:ext cx="423545" cy="1578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spc="-30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Теле- и радиовещание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7" name="object 234"/>
            <p:cNvSpPr txBox="1"/>
            <p:nvPr/>
          </p:nvSpPr>
          <p:spPr>
            <a:xfrm>
              <a:off x="6989485" y="5072256"/>
              <a:ext cx="299181" cy="789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spc="-25" dirty="0" smtClean="0">
                  <a:solidFill>
                    <a:srgbClr val="221815"/>
                  </a:solidFill>
                  <a:latin typeface="Trebuchet MS"/>
                  <a:cs typeface="Trebuchet MS"/>
                </a:rPr>
                <a:t>Дороги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38" name="object 235"/>
            <p:cNvSpPr txBox="1"/>
            <p:nvPr/>
          </p:nvSpPr>
          <p:spPr>
            <a:xfrm>
              <a:off x="6328599" y="5201624"/>
              <a:ext cx="384809" cy="1578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Ж/д транспорт</a:t>
              </a:r>
              <a:endParaRPr sz="6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9" name="object 236"/>
            <p:cNvSpPr txBox="1"/>
            <p:nvPr/>
          </p:nvSpPr>
          <p:spPr>
            <a:xfrm>
              <a:off x="3891616" y="5028854"/>
              <a:ext cx="497488" cy="15781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00" spc="-40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Аккумулирующие установки</a:t>
              </a:r>
              <a:endParaRPr sz="600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40" name="object 237"/>
            <p:cNvSpPr txBox="1"/>
            <p:nvPr/>
          </p:nvSpPr>
          <p:spPr>
            <a:xfrm>
              <a:off x="5254834" y="3142393"/>
              <a:ext cx="787541" cy="3287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-635" algn="ctr">
                <a:lnSpc>
                  <a:spcPts val="1000"/>
                </a:lnSpc>
              </a:pPr>
              <a:r>
                <a:rPr lang="ru-RU" sz="900" b="1" spc="-6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Инфраструктура</a:t>
              </a:r>
            </a:p>
            <a:p>
              <a:pPr marL="12700" marR="6350" indent="-635" algn="ctr">
                <a:lnSpc>
                  <a:spcPts val="1000"/>
                </a:lnSpc>
              </a:pPr>
              <a:r>
                <a:rPr lang="ru-RU" sz="900" b="1" spc="-6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управления</a:t>
              </a:r>
            </a:p>
            <a:p>
              <a:pPr marL="12700" marR="6350" indent="-635" algn="ctr">
                <a:lnSpc>
                  <a:spcPts val="1000"/>
                </a:lnSpc>
              </a:pPr>
              <a:r>
                <a:rPr lang="ru-RU" sz="900" b="1" spc="-6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Иннополис</a:t>
              </a:r>
              <a:endParaRPr sz="900" dirty="0">
                <a:latin typeface="Trebuchet MS"/>
                <a:cs typeface="Trebuchet MS"/>
              </a:endParaRPr>
            </a:p>
          </p:txBody>
        </p:sp>
        <p:sp>
          <p:nvSpPr>
            <p:cNvPr id="241" name="object 238"/>
            <p:cNvSpPr txBox="1"/>
            <p:nvPr/>
          </p:nvSpPr>
          <p:spPr>
            <a:xfrm>
              <a:off x="5212502" y="2847885"/>
              <a:ext cx="313055" cy="854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50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Торговля</a:t>
              </a:r>
              <a:endParaRPr sz="650" dirty="0">
                <a:latin typeface="Trebuchet MS"/>
                <a:cs typeface="Trebuchet MS"/>
              </a:endParaRPr>
            </a:p>
          </p:txBody>
        </p:sp>
        <p:sp>
          <p:nvSpPr>
            <p:cNvPr id="242" name="object 239"/>
            <p:cNvSpPr txBox="1"/>
            <p:nvPr/>
          </p:nvSpPr>
          <p:spPr>
            <a:xfrm>
              <a:off x="5706996" y="2826508"/>
              <a:ext cx="463909" cy="1367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575" marR="6350" indent="-16510">
                <a:lnSpc>
                  <a:spcPct val="79900"/>
                </a:lnSpc>
              </a:pPr>
              <a:r>
                <a:rPr lang="ru-RU" sz="650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Переработка отходов</a:t>
              </a:r>
              <a:endParaRPr sz="650" dirty="0">
                <a:latin typeface="Trebuchet MS"/>
                <a:cs typeface="Trebuchet MS"/>
              </a:endParaRPr>
            </a:p>
          </p:txBody>
        </p:sp>
        <p:sp>
          <p:nvSpPr>
            <p:cNvPr id="243" name="object 240"/>
            <p:cNvSpPr txBox="1"/>
            <p:nvPr/>
          </p:nvSpPr>
          <p:spPr>
            <a:xfrm>
              <a:off x="6189004" y="2969823"/>
              <a:ext cx="459017" cy="854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50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Предприятия</a:t>
              </a:r>
              <a:endParaRPr sz="650" dirty="0">
                <a:latin typeface="Trebuchet MS"/>
                <a:cs typeface="Trebuchet MS"/>
              </a:endParaRPr>
            </a:p>
          </p:txBody>
        </p:sp>
        <p:sp>
          <p:nvSpPr>
            <p:cNvPr id="244" name="object 241"/>
            <p:cNvSpPr txBox="1"/>
            <p:nvPr/>
          </p:nvSpPr>
          <p:spPr>
            <a:xfrm>
              <a:off x="6516713" y="3139087"/>
              <a:ext cx="417859" cy="1367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6985">
                <a:lnSpc>
                  <a:spcPct val="79900"/>
                </a:lnSpc>
              </a:pPr>
              <a:r>
                <a:rPr lang="ru-RU" sz="65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Заправочные</a:t>
              </a:r>
              <a:r>
                <a:rPr sz="65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</a:t>
              </a:r>
              <a:r>
                <a:rPr lang="ru-RU" sz="65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станции</a:t>
              </a:r>
              <a:endParaRPr sz="650" dirty="0">
                <a:latin typeface="Trebuchet MS"/>
                <a:cs typeface="Trebuchet MS"/>
              </a:endParaRPr>
            </a:p>
          </p:txBody>
        </p:sp>
        <p:sp>
          <p:nvSpPr>
            <p:cNvPr id="246" name="object 243"/>
            <p:cNvSpPr txBox="1"/>
            <p:nvPr/>
          </p:nvSpPr>
          <p:spPr>
            <a:xfrm>
              <a:off x="5215753" y="3984715"/>
              <a:ext cx="980497" cy="2533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0488" marR="6985" indent="-77788" algn="just">
                <a:lnSpc>
                  <a:spcPct val="107200"/>
                </a:lnSpc>
                <a:buFont typeface="Arial" panose="020B0604020202020204" pitchFamily="34" charset="0"/>
                <a:buChar char="•"/>
              </a:pPr>
              <a:r>
                <a:rPr lang="ru-RU" sz="600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Управление оборудованием</a:t>
              </a:r>
            </a:p>
            <a:p>
              <a:pPr marL="90488" marR="6985" indent="-77788" algn="just">
                <a:lnSpc>
                  <a:spcPct val="107200"/>
                </a:lnSpc>
                <a:buFont typeface="Arial" panose="020B0604020202020204" pitchFamily="34" charset="0"/>
                <a:buChar char="•"/>
              </a:pPr>
              <a:r>
                <a:rPr lang="ru-RU" sz="6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Оперативная информация</a:t>
              </a:r>
            </a:p>
            <a:p>
              <a:pPr marL="90488" marR="6985" indent="-77788" algn="just">
                <a:lnSpc>
                  <a:spcPct val="107200"/>
                </a:lnSpc>
                <a:buFont typeface="Arial" panose="020B0604020202020204" pitchFamily="34" charset="0"/>
                <a:buChar char="•"/>
              </a:pPr>
              <a:r>
                <a:rPr lang="ru-RU" sz="600" spc="-35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Анализ и симуляция</a:t>
              </a:r>
              <a:endParaRPr sz="600" dirty="0">
                <a:latin typeface="Trebuchet MS"/>
                <a:cs typeface="Trebuchet MS"/>
              </a:endParaRPr>
            </a:p>
          </p:txBody>
        </p:sp>
        <p:sp>
          <p:nvSpPr>
            <p:cNvPr id="247" name="object 244"/>
            <p:cNvSpPr txBox="1"/>
            <p:nvPr/>
          </p:nvSpPr>
          <p:spPr>
            <a:xfrm>
              <a:off x="4736144" y="3596302"/>
              <a:ext cx="387350" cy="8548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50" spc="-4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Жильё</a:t>
              </a:r>
              <a:endParaRPr sz="650" dirty="0">
                <a:latin typeface="Trebuchet MS"/>
                <a:cs typeface="Trebuchet MS"/>
              </a:endParaRPr>
            </a:p>
          </p:txBody>
        </p:sp>
        <p:sp>
          <p:nvSpPr>
            <p:cNvPr id="248" name="object 245"/>
            <p:cNvSpPr txBox="1"/>
            <p:nvPr/>
          </p:nvSpPr>
          <p:spPr>
            <a:xfrm>
              <a:off x="4423601" y="3361129"/>
              <a:ext cx="396284" cy="1709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ru-RU" sz="650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Публичные места</a:t>
              </a:r>
              <a:endParaRPr sz="650" dirty="0">
                <a:latin typeface="Trebuchet MS"/>
                <a:cs typeface="Trebuchet MS"/>
              </a:endParaRPr>
            </a:p>
          </p:txBody>
        </p:sp>
        <p:sp>
          <p:nvSpPr>
            <p:cNvPr id="250" name="object 247"/>
            <p:cNvSpPr txBox="1"/>
            <p:nvPr/>
          </p:nvSpPr>
          <p:spPr>
            <a:xfrm>
              <a:off x="4582773" y="2925962"/>
              <a:ext cx="539602" cy="1367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6350">
                <a:lnSpc>
                  <a:spcPct val="79900"/>
                </a:lnSpc>
              </a:pPr>
              <a:r>
                <a:rPr lang="ru-RU" sz="650" spc="-30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Финансовые учреждения</a:t>
              </a:r>
              <a:endParaRPr sz="650" dirty="0">
                <a:latin typeface="Trebuchet MS"/>
                <a:cs typeface="Trebuchet MS"/>
              </a:endParaRPr>
            </a:p>
          </p:txBody>
        </p:sp>
      </p:grpSp>
      <p:sp>
        <p:nvSpPr>
          <p:cNvPr id="255" name="Text Box 14"/>
          <p:cNvSpPr txBox="1">
            <a:spLocks noChangeArrowheads="1"/>
          </p:cNvSpPr>
          <p:nvPr/>
        </p:nvSpPr>
        <p:spPr bwMode="auto">
          <a:xfrm>
            <a:off x="838200" y="6019800"/>
            <a:ext cx="769620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4849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dirty="0" smtClean="0">
                <a:solidFill>
                  <a:srgbClr val="414142"/>
                </a:solidFill>
              </a:rPr>
              <a:t>Модель единого информационного пространства</a:t>
            </a:r>
          </a:p>
        </p:txBody>
      </p:sp>
      <p:sp>
        <p:nvSpPr>
          <p:cNvPr id="259" name="Номер слайда 25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57" name="object 224"/>
          <p:cNvSpPr txBox="1"/>
          <p:nvPr/>
        </p:nvSpPr>
        <p:spPr>
          <a:xfrm>
            <a:off x="3326606" y="5169434"/>
            <a:ext cx="64435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00" dirty="0" smtClean="0">
                <a:solidFill>
                  <a:srgbClr val="000000"/>
                </a:solidFill>
                <a:latin typeface="Trebuchet MS"/>
                <a:cs typeface="Trebuchet MS"/>
              </a:rPr>
              <a:t>Районные </a:t>
            </a:r>
            <a:r>
              <a:rPr lang="ru-RU" sz="600" dirty="0" err="1" smtClean="0">
                <a:solidFill>
                  <a:srgbClr val="000000"/>
                </a:solidFill>
                <a:latin typeface="Trebuchet MS"/>
                <a:cs typeface="Trebuchet MS"/>
              </a:rPr>
              <a:t>эл.станции</a:t>
            </a:r>
            <a:endParaRPr sz="60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sp>
        <p:nvSpPr>
          <p:cNvPr id="258" name="object 233"/>
          <p:cNvSpPr txBox="1"/>
          <p:nvPr/>
        </p:nvSpPr>
        <p:spPr>
          <a:xfrm>
            <a:off x="6389631" y="4394230"/>
            <a:ext cx="495603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00" spc="-30" dirty="0" smtClean="0">
                <a:solidFill>
                  <a:srgbClr val="221815"/>
                </a:solidFill>
                <a:latin typeface="Trebuchet MS"/>
                <a:cs typeface="Trebuchet MS"/>
              </a:rPr>
              <a:t>Телефония</a:t>
            </a:r>
            <a:endParaRPr sz="600" dirty="0">
              <a:latin typeface="Trebuchet MS"/>
              <a:cs typeface="Trebuchet MS"/>
            </a:endParaRPr>
          </a:p>
        </p:txBody>
      </p:sp>
      <p:sp>
        <p:nvSpPr>
          <p:cNvPr id="260" name="object 244"/>
          <p:cNvSpPr txBox="1"/>
          <p:nvPr/>
        </p:nvSpPr>
        <p:spPr>
          <a:xfrm>
            <a:off x="4078436" y="3467293"/>
            <a:ext cx="453250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5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Школы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261" name="object 244"/>
          <p:cNvSpPr txBox="1"/>
          <p:nvPr/>
        </p:nvSpPr>
        <p:spPr>
          <a:xfrm>
            <a:off x="4745741" y="3468213"/>
            <a:ext cx="453250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5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Больницы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262" name="object 244"/>
          <p:cNvSpPr txBox="1"/>
          <p:nvPr/>
        </p:nvSpPr>
        <p:spPr>
          <a:xfrm>
            <a:off x="5412495" y="3289129"/>
            <a:ext cx="453250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5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Отели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263" name="object 244"/>
          <p:cNvSpPr txBox="1"/>
          <p:nvPr/>
        </p:nvSpPr>
        <p:spPr>
          <a:xfrm>
            <a:off x="5597381" y="2997931"/>
            <a:ext cx="45325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5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Ж/д станции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264" name="object 244"/>
          <p:cNvSpPr txBox="1"/>
          <p:nvPr/>
        </p:nvSpPr>
        <p:spPr>
          <a:xfrm>
            <a:off x="3255225" y="2765851"/>
            <a:ext cx="453250" cy="100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650" spc="-40" dirty="0" smtClean="0">
                <a:solidFill>
                  <a:srgbClr val="FFFFFF"/>
                </a:solidFill>
                <a:latin typeface="Trebuchet MS"/>
                <a:cs typeface="Trebuchet MS"/>
              </a:rPr>
              <a:t>Здания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265" name="object 215"/>
          <p:cNvSpPr txBox="1"/>
          <p:nvPr/>
        </p:nvSpPr>
        <p:spPr>
          <a:xfrm>
            <a:off x="6642888" y="2616649"/>
            <a:ext cx="821462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850" spc="-50" dirty="0" smtClean="0">
                <a:solidFill>
                  <a:srgbClr val="003F98"/>
                </a:solidFill>
                <a:latin typeface="Trebuchet MS"/>
                <a:cs typeface="Trebuchet MS"/>
              </a:rPr>
              <a:t>Сельское хоз-во</a:t>
            </a:r>
            <a:endParaRPr sz="85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3878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схема «Умного города»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6268F9-C05A-413A-8E79-DC362A2DC39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413" y="1557338"/>
            <a:ext cx="7115175" cy="4527550"/>
          </a:xfrm>
          <a:noFill/>
          <a:effectLst>
            <a:prstShdw prst="shdw17" dist="17961" dir="2700000">
              <a:srgbClr val="748491"/>
            </a:prstShdw>
          </a:effectLst>
        </p:spPr>
      </p:pic>
    </p:spTree>
    <p:extLst>
      <p:ext uri="{BB962C8B-B14F-4D97-AF65-F5344CB8AC3E}">
        <p14:creationId xmlns:p14="http://schemas.microsoft.com/office/powerpoint/2010/main" val="2673304510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6_Оформление по умолчанию">
  <a:themeElements>
    <a:clrScheme name="2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3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6_Оформление по умолчанию">
  <a:themeElements>
    <a:clrScheme name="16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Оформление по умолчанию">
  <a:themeElements>
    <a:clrScheme name="17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Оформление по умолчанию">
  <a:themeElements>
    <a:clrScheme name="19_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1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Правление_ ИТ-стратегии 10_10_09</Template>
  <TotalTime>6532</TotalTime>
  <Words>1508</Words>
  <Application>Microsoft Office PowerPoint</Application>
  <PresentationFormat>Экран (4:3)</PresentationFormat>
  <Paragraphs>394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26_Оформление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Оформление по умолчанию</vt:lpstr>
      <vt:lpstr>16_Оформление по умолчанию</vt:lpstr>
      <vt:lpstr>17_Оформление по умолчанию</vt:lpstr>
      <vt:lpstr>19_Оформление по умолчанию</vt:lpstr>
      <vt:lpstr>Презентация PowerPoint</vt:lpstr>
      <vt:lpstr>Проектирование инженерных систем</vt:lpstr>
      <vt:lpstr>Изготовление щитов автоматики</vt:lpstr>
      <vt:lpstr>Разработка специальных программных средств для PLC и HMI </vt:lpstr>
      <vt:lpstr>Пуско-наладочные работы. Ввод систем в эксплуатацию</vt:lpstr>
      <vt:lpstr>Цель проекта «Умный город»</vt:lpstr>
      <vt:lpstr>Основные задачи</vt:lpstr>
      <vt:lpstr>Состав «Умного города»</vt:lpstr>
      <vt:lpstr>Структурная схема «Умного города»</vt:lpstr>
      <vt:lpstr>Объекты «Умного города» Умные здания и сооружения</vt:lpstr>
      <vt:lpstr>Сеть передачи данных</vt:lpstr>
      <vt:lpstr>Центр обработки и управления информацией</vt:lpstr>
      <vt:lpstr>Система умный город на примере системы водоснабжения </vt:lpstr>
      <vt:lpstr>Командный центр</vt:lpstr>
      <vt:lpstr>Карта IT решений для процессов «Умного города»</vt:lpstr>
      <vt:lpstr>Карта IT решений для процессов «Умного города»</vt:lpstr>
      <vt:lpstr>Сервисы, услуги, программы</vt:lpstr>
      <vt:lpstr>Фазы реализации</vt:lpstr>
      <vt:lpstr>Список выполненных объектов</vt:lpstr>
      <vt:lpstr>Список выполненных объектов</vt:lpstr>
      <vt:lpstr>Список выполненных объектов</vt:lpstr>
      <vt:lpstr>Реквизиты компании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PoisoN</dc:creator>
  <cp:lastModifiedBy>Гайнуллин</cp:lastModifiedBy>
  <cp:revision>426</cp:revision>
  <cp:lastPrinted>2014-04-28T11:02:56Z</cp:lastPrinted>
  <dcterms:created xsi:type="dcterms:W3CDTF">1601-01-01T00:00:00Z</dcterms:created>
  <dcterms:modified xsi:type="dcterms:W3CDTF">2014-04-28T13:48:07Z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